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65" r:id="rId3"/>
    <p:sldId id="257" r:id="rId4"/>
    <p:sldId id="266" r:id="rId5"/>
    <p:sldId id="258" r:id="rId6"/>
    <p:sldId id="264" r:id="rId7"/>
    <p:sldId id="271" r:id="rId8"/>
    <p:sldId id="272" r:id="rId9"/>
    <p:sldId id="259" r:id="rId10"/>
    <p:sldId id="263" r:id="rId11"/>
    <p:sldId id="277" r:id="rId12"/>
    <p:sldId id="260" r:id="rId13"/>
    <p:sldId id="267" r:id="rId14"/>
    <p:sldId id="268" r:id="rId15"/>
    <p:sldId id="270" r:id="rId16"/>
    <p:sldId id="269" r:id="rId17"/>
    <p:sldId id="276" r:id="rId18"/>
    <p:sldId id="281" r:id="rId19"/>
    <p:sldId id="286" r:id="rId20"/>
    <p:sldId id="288" r:id="rId21"/>
    <p:sldId id="280" r:id="rId22"/>
    <p:sldId id="273" r:id="rId23"/>
    <p:sldId id="274" r:id="rId24"/>
    <p:sldId id="275" r:id="rId25"/>
    <p:sldId id="282" r:id="rId26"/>
    <p:sldId id="287" r:id="rId27"/>
    <p:sldId id="284" r:id="rId28"/>
    <p:sldId id="285" r:id="rId29"/>
    <p:sldId id="261" r:id="rId30"/>
    <p:sldId id="278" r:id="rId31"/>
    <p:sldId id="279" r:id="rId32"/>
    <p:sldId id="283" r:id="rId33"/>
    <p:sldId id="289" r:id="rId34"/>
  </p:sldIdLst>
  <p:sldSz cx="6858000" cy="9907588"/>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08"/>
    <p:restoredTop sz="94558"/>
  </p:normalViewPr>
  <p:slideViewPr>
    <p:cSldViewPr snapToGrid="0" snapToObjects="1">
      <p:cViewPr varScale="1">
        <p:scale>
          <a:sx n="70" d="100"/>
          <a:sy n="70" d="100"/>
        </p:scale>
        <p:origin x="25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0235CC-7948-D04B-BCA2-32DD8F883AB2}" type="datetimeFigureOut">
              <a:rPr kumimoji="1" lang="ja-JP" altLang="en-US" smtClean="0"/>
              <a:t>2020/4/3</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E9487-9654-3549-B0EF-0D02F6EE0DF5}" type="slidenum">
              <a:rPr kumimoji="1" lang="ja-JP" altLang="en-US" smtClean="0"/>
              <a:t>‹#›</a:t>
            </a:fld>
            <a:endParaRPr kumimoji="1" lang="ja-JP" altLang="en-US"/>
          </a:p>
        </p:txBody>
      </p:sp>
    </p:spTree>
    <p:extLst>
      <p:ext uri="{BB962C8B-B14F-4D97-AF65-F5344CB8AC3E}">
        <p14:creationId xmlns:p14="http://schemas.microsoft.com/office/powerpoint/2010/main" val="4877535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2</a:t>
            </a:fld>
            <a:endParaRPr kumimoji="1" lang="ja-JP" altLang="en-US"/>
          </a:p>
        </p:txBody>
      </p:sp>
    </p:spTree>
    <p:extLst>
      <p:ext uri="{BB962C8B-B14F-4D97-AF65-F5344CB8AC3E}">
        <p14:creationId xmlns:p14="http://schemas.microsoft.com/office/powerpoint/2010/main" val="173033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3</a:t>
            </a:fld>
            <a:endParaRPr kumimoji="1" lang="ja-JP" altLang="en-US"/>
          </a:p>
        </p:txBody>
      </p:sp>
    </p:spTree>
    <p:extLst>
      <p:ext uri="{BB962C8B-B14F-4D97-AF65-F5344CB8AC3E}">
        <p14:creationId xmlns:p14="http://schemas.microsoft.com/office/powerpoint/2010/main" val="9163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6</a:t>
            </a:fld>
            <a:endParaRPr kumimoji="1" lang="ja-JP" altLang="en-US"/>
          </a:p>
        </p:txBody>
      </p:sp>
    </p:spTree>
    <p:extLst>
      <p:ext uri="{BB962C8B-B14F-4D97-AF65-F5344CB8AC3E}">
        <p14:creationId xmlns:p14="http://schemas.microsoft.com/office/powerpoint/2010/main" val="2128995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9</a:t>
            </a:fld>
            <a:endParaRPr kumimoji="1" lang="ja-JP" altLang="en-US"/>
          </a:p>
        </p:txBody>
      </p:sp>
    </p:spTree>
    <p:extLst>
      <p:ext uri="{BB962C8B-B14F-4D97-AF65-F5344CB8AC3E}">
        <p14:creationId xmlns:p14="http://schemas.microsoft.com/office/powerpoint/2010/main" val="348857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5CE9487-9654-3549-B0EF-0D02F6EE0DF5}" type="slidenum">
              <a:rPr kumimoji="1" lang="ja-JP" altLang="en-US" smtClean="0"/>
              <a:t>10</a:t>
            </a:fld>
            <a:endParaRPr kumimoji="1" lang="ja-JP" altLang="en-US"/>
          </a:p>
        </p:txBody>
      </p:sp>
    </p:spTree>
    <p:extLst>
      <p:ext uri="{BB962C8B-B14F-4D97-AF65-F5344CB8AC3E}">
        <p14:creationId xmlns:p14="http://schemas.microsoft.com/office/powerpoint/2010/main" val="2700478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DFC3D9-E961-AF44-B310-FF5010E2B434}"/>
              </a:ext>
            </a:extLst>
          </p:cNvPr>
          <p:cNvSpPr>
            <a:spLocks noGrp="1"/>
          </p:cNvSpPr>
          <p:nvPr>
            <p:ph type="ctrTitle"/>
          </p:nvPr>
        </p:nvSpPr>
        <p:spPr>
          <a:xfrm>
            <a:off x="857250" y="1621451"/>
            <a:ext cx="5143500" cy="3449308"/>
          </a:xfrm>
        </p:spPr>
        <p:txBody>
          <a:bodyPr anchor="b"/>
          <a:lstStyle>
            <a:lvl1pPr algn="ctr">
              <a:defRPr sz="3375"/>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CDB1F6A-40C6-1F41-A780-91B648B7425C}"/>
              </a:ext>
            </a:extLst>
          </p:cNvPr>
          <p:cNvSpPr>
            <a:spLocks noGrp="1"/>
          </p:cNvSpPr>
          <p:nvPr>
            <p:ph type="subTitle" idx="1"/>
          </p:nvPr>
        </p:nvSpPr>
        <p:spPr>
          <a:xfrm>
            <a:off x="857250" y="5203778"/>
            <a:ext cx="5143500" cy="2392040"/>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8F9C99C-B3CE-7841-B132-3251EA4A88DE}"/>
              </a:ext>
            </a:extLst>
          </p:cNvPr>
          <p:cNvSpPr>
            <a:spLocks noGrp="1"/>
          </p:cNvSpPr>
          <p:nvPr>
            <p:ph type="dt" sz="half" idx="10"/>
          </p:nvPr>
        </p:nvSpPr>
        <p:spPr/>
        <p:txBody>
          <a:bodyPr/>
          <a:lstStyle/>
          <a:p>
            <a:fld id="{13085108-B9F3-A54B-87DC-646C094B53F9}"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ED7C48A2-6C31-4842-9D84-7D5EA9F24A4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E62089-F69B-8445-ACD8-DA6AFE171408}"/>
              </a:ext>
            </a:extLst>
          </p:cNvPr>
          <p:cNvSpPr>
            <a:spLocks noGrp="1"/>
          </p:cNvSpPr>
          <p:nvPr>
            <p:ph type="sldNum" sz="quarter" idx="12"/>
          </p:nvPr>
        </p:nvSpPr>
        <p:spPr/>
        <p:txBody>
          <a:bodyPr/>
          <a:lstStyle>
            <a:lvl1pPr>
              <a:defRPr sz="1400" b="1"/>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478427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C1D97-38B8-E94E-8F67-FE23DAA68CE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DE0D7E7-B166-4545-A030-C22E76DD907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2805824-2033-CD4F-A7AB-27E75BF5ADE6}"/>
              </a:ext>
            </a:extLst>
          </p:cNvPr>
          <p:cNvSpPr>
            <a:spLocks noGrp="1"/>
          </p:cNvSpPr>
          <p:nvPr>
            <p:ph type="dt" sz="half" idx="10"/>
          </p:nvPr>
        </p:nvSpPr>
        <p:spPr/>
        <p:txBody>
          <a:bodyPr/>
          <a:lstStyle/>
          <a:p>
            <a:fld id="{21E4F5EE-DC65-E343-B814-30EE63A18873}"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2DA8A2F5-754A-224D-9824-ABAE9E3ACB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31638FB-8108-314A-A338-82A6178F9C24}"/>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51364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96DC2FC-43E7-404B-965D-2529FE0CB5A1}"/>
              </a:ext>
            </a:extLst>
          </p:cNvPr>
          <p:cNvSpPr>
            <a:spLocks noGrp="1"/>
          </p:cNvSpPr>
          <p:nvPr>
            <p:ph type="title" orient="vert"/>
          </p:nvPr>
        </p:nvSpPr>
        <p:spPr>
          <a:xfrm>
            <a:off x="4907756" y="527487"/>
            <a:ext cx="1478756" cy="8396223"/>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51D94A6-10E9-A346-9945-315BEE4BB6F2}"/>
              </a:ext>
            </a:extLst>
          </p:cNvPr>
          <p:cNvSpPr>
            <a:spLocks noGrp="1"/>
          </p:cNvSpPr>
          <p:nvPr>
            <p:ph type="body" orient="vert" idx="1"/>
          </p:nvPr>
        </p:nvSpPr>
        <p:spPr>
          <a:xfrm>
            <a:off x="471487" y="527487"/>
            <a:ext cx="4350544" cy="8396223"/>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7AB458-0CE9-984A-BB00-97FE73C54B2C}"/>
              </a:ext>
            </a:extLst>
          </p:cNvPr>
          <p:cNvSpPr>
            <a:spLocks noGrp="1"/>
          </p:cNvSpPr>
          <p:nvPr>
            <p:ph type="dt" sz="half" idx="10"/>
          </p:nvPr>
        </p:nvSpPr>
        <p:spPr/>
        <p:txBody>
          <a:bodyPr/>
          <a:lstStyle/>
          <a:p>
            <a:fld id="{436453A5-2F8D-2C47-9043-C951D76C9CED}"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AA725491-8B92-8B4F-87C5-2698C3D8D6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0290D2-8B1C-8246-AB97-0BA6101BD604}"/>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521903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21D655-B15A-C248-AE81-DF9E430C78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97179B6-92C4-8C42-9AEE-79441B80104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39E023-4B6D-3A42-A060-929B77A88B6F}"/>
              </a:ext>
            </a:extLst>
          </p:cNvPr>
          <p:cNvSpPr>
            <a:spLocks noGrp="1"/>
          </p:cNvSpPr>
          <p:nvPr>
            <p:ph type="dt" sz="half" idx="10"/>
          </p:nvPr>
        </p:nvSpPr>
        <p:spPr/>
        <p:txBody>
          <a:bodyPr/>
          <a:lstStyle/>
          <a:p>
            <a:fld id="{316AEC4A-302D-C947-A068-5EE1307040A6}"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7009CDD1-0912-0945-BE54-81BBBA15082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56D7F2-7804-8844-81BA-16FC67202676}"/>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2320087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0964BA-18B6-D348-A260-75D71B66E4D9}"/>
              </a:ext>
            </a:extLst>
          </p:cNvPr>
          <p:cNvSpPr>
            <a:spLocks noGrp="1"/>
          </p:cNvSpPr>
          <p:nvPr>
            <p:ph type="title"/>
          </p:nvPr>
        </p:nvSpPr>
        <p:spPr>
          <a:xfrm>
            <a:off x="467916" y="2470018"/>
            <a:ext cx="5915025" cy="4121281"/>
          </a:xfrm>
        </p:spPr>
        <p:txBody>
          <a:bodyPr anchor="b"/>
          <a:lstStyle>
            <a:lvl1pPr>
              <a:defRPr sz="3375"/>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BAD557-E9C9-5A46-AE79-1ED838264A65}"/>
              </a:ext>
            </a:extLst>
          </p:cNvPr>
          <p:cNvSpPr>
            <a:spLocks noGrp="1"/>
          </p:cNvSpPr>
          <p:nvPr>
            <p:ph type="body" idx="1"/>
          </p:nvPr>
        </p:nvSpPr>
        <p:spPr>
          <a:xfrm>
            <a:off x="467916" y="6630288"/>
            <a:ext cx="5915025" cy="2167284"/>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DD445254-1760-5744-B5A4-4FF7D16F66BB}"/>
              </a:ext>
            </a:extLst>
          </p:cNvPr>
          <p:cNvSpPr>
            <a:spLocks noGrp="1"/>
          </p:cNvSpPr>
          <p:nvPr>
            <p:ph type="dt" sz="half" idx="10"/>
          </p:nvPr>
        </p:nvSpPr>
        <p:spPr/>
        <p:txBody>
          <a:bodyPr/>
          <a:lstStyle/>
          <a:p>
            <a:fld id="{0231EAF9-F997-B04A-95E1-67B28D1A0663}"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47E1A83D-A22D-5240-BECC-7B77406AFD1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1F05AD-8B3B-7440-BE5D-939BB8543B71}"/>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379807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73FA9A-B5C4-C14F-B097-744F7A147D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B3DCF5-F870-CA4E-8558-8C2908602C62}"/>
              </a:ext>
            </a:extLst>
          </p:cNvPr>
          <p:cNvSpPr>
            <a:spLocks noGrp="1"/>
          </p:cNvSpPr>
          <p:nvPr>
            <p:ph sz="half" idx="1"/>
          </p:nvPr>
        </p:nvSpPr>
        <p:spPr>
          <a:xfrm>
            <a:off x="471488" y="2637436"/>
            <a:ext cx="2914650" cy="628627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33A1BEC-EC40-B24B-8441-1A56A9756EE2}"/>
              </a:ext>
            </a:extLst>
          </p:cNvPr>
          <p:cNvSpPr>
            <a:spLocks noGrp="1"/>
          </p:cNvSpPr>
          <p:nvPr>
            <p:ph sz="half" idx="2"/>
          </p:nvPr>
        </p:nvSpPr>
        <p:spPr>
          <a:xfrm>
            <a:off x="3471863" y="2637436"/>
            <a:ext cx="2914650" cy="6286274"/>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FE084FE-1AFD-6346-A5E4-90B6F63B8993}"/>
              </a:ext>
            </a:extLst>
          </p:cNvPr>
          <p:cNvSpPr>
            <a:spLocks noGrp="1"/>
          </p:cNvSpPr>
          <p:nvPr>
            <p:ph type="dt" sz="half" idx="10"/>
          </p:nvPr>
        </p:nvSpPr>
        <p:spPr/>
        <p:txBody>
          <a:bodyPr/>
          <a:lstStyle/>
          <a:p>
            <a:fld id="{CDB2B41E-7342-F745-9E32-DAE332AEBF50}" type="datetime1">
              <a:rPr kumimoji="1" lang="ja-JP" altLang="en-US" smtClean="0"/>
              <a:t>2020/4/3</a:t>
            </a:fld>
            <a:endParaRPr kumimoji="1" lang="ja-JP" altLang="en-US"/>
          </a:p>
        </p:txBody>
      </p:sp>
      <p:sp>
        <p:nvSpPr>
          <p:cNvPr id="6" name="フッター プレースホルダー 5">
            <a:extLst>
              <a:ext uri="{FF2B5EF4-FFF2-40B4-BE49-F238E27FC236}">
                <a16:creationId xmlns:a16="http://schemas.microsoft.com/office/drawing/2014/main" id="{C49DEFCF-6BD1-2D41-BB31-B8727C6E3E6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628BDEA-9646-234F-8969-8128ECB54B27}"/>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892273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5C06D2-DD60-F34B-9D9A-04718F7882D5}"/>
              </a:ext>
            </a:extLst>
          </p:cNvPr>
          <p:cNvSpPr>
            <a:spLocks noGrp="1"/>
          </p:cNvSpPr>
          <p:nvPr>
            <p:ph type="title"/>
          </p:nvPr>
        </p:nvSpPr>
        <p:spPr>
          <a:xfrm>
            <a:off x="472381" y="527488"/>
            <a:ext cx="5915025" cy="1915009"/>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7379CA-E4B6-F849-9B70-33A7A055D5FF}"/>
              </a:ext>
            </a:extLst>
          </p:cNvPr>
          <p:cNvSpPr>
            <a:spLocks noGrp="1"/>
          </p:cNvSpPr>
          <p:nvPr>
            <p:ph type="body" idx="1"/>
          </p:nvPr>
        </p:nvSpPr>
        <p:spPr>
          <a:xfrm>
            <a:off x="472381" y="2428736"/>
            <a:ext cx="2901255" cy="1190286"/>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7B36478-B76E-0B43-AD48-BB7C34D632DD}"/>
              </a:ext>
            </a:extLst>
          </p:cNvPr>
          <p:cNvSpPr>
            <a:spLocks noGrp="1"/>
          </p:cNvSpPr>
          <p:nvPr>
            <p:ph sz="half" idx="2"/>
          </p:nvPr>
        </p:nvSpPr>
        <p:spPr>
          <a:xfrm>
            <a:off x="472381" y="3619022"/>
            <a:ext cx="2901255" cy="53230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9DC50F9-3E24-DC46-9524-22E338B63874}"/>
              </a:ext>
            </a:extLst>
          </p:cNvPr>
          <p:cNvSpPr>
            <a:spLocks noGrp="1"/>
          </p:cNvSpPr>
          <p:nvPr>
            <p:ph type="body" sz="quarter" idx="3"/>
          </p:nvPr>
        </p:nvSpPr>
        <p:spPr>
          <a:xfrm>
            <a:off x="3471863" y="2428736"/>
            <a:ext cx="2915543" cy="1190286"/>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885A214-CA3B-E241-906C-A6E552B9B682}"/>
              </a:ext>
            </a:extLst>
          </p:cNvPr>
          <p:cNvSpPr>
            <a:spLocks noGrp="1"/>
          </p:cNvSpPr>
          <p:nvPr>
            <p:ph sz="quarter" idx="4"/>
          </p:nvPr>
        </p:nvSpPr>
        <p:spPr>
          <a:xfrm>
            <a:off x="3471863" y="3619022"/>
            <a:ext cx="2915543" cy="5323036"/>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F7A2D1A-C627-AC46-B5E3-420E75DA56C0}"/>
              </a:ext>
            </a:extLst>
          </p:cNvPr>
          <p:cNvSpPr>
            <a:spLocks noGrp="1"/>
          </p:cNvSpPr>
          <p:nvPr>
            <p:ph type="dt" sz="half" idx="10"/>
          </p:nvPr>
        </p:nvSpPr>
        <p:spPr/>
        <p:txBody>
          <a:bodyPr/>
          <a:lstStyle/>
          <a:p>
            <a:fld id="{F5094E99-6A7A-5846-8E9F-3D769189DA34}" type="datetime1">
              <a:rPr kumimoji="1" lang="ja-JP" altLang="en-US" smtClean="0"/>
              <a:t>2020/4/3</a:t>
            </a:fld>
            <a:endParaRPr kumimoji="1" lang="ja-JP" altLang="en-US"/>
          </a:p>
        </p:txBody>
      </p:sp>
      <p:sp>
        <p:nvSpPr>
          <p:cNvPr id="8" name="フッター プレースホルダー 7">
            <a:extLst>
              <a:ext uri="{FF2B5EF4-FFF2-40B4-BE49-F238E27FC236}">
                <a16:creationId xmlns:a16="http://schemas.microsoft.com/office/drawing/2014/main" id="{C17DB9B7-07B3-DF44-BAA7-2CB5F0BF44E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BFB86DE-E51D-8247-B30B-B92828C7AF0F}"/>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105627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9E1C58-EF8C-E249-BAB0-7C5FF2D8F22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7791E8A-99BC-B347-9370-8831F75F9EAC}"/>
              </a:ext>
            </a:extLst>
          </p:cNvPr>
          <p:cNvSpPr>
            <a:spLocks noGrp="1"/>
          </p:cNvSpPr>
          <p:nvPr>
            <p:ph type="dt" sz="half" idx="10"/>
          </p:nvPr>
        </p:nvSpPr>
        <p:spPr/>
        <p:txBody>
          <a:bodyPr/>
          <a:lstStyle/>
          <a:p>
            <a:fld id="{B348041A-F486-A841-8D31-6FEA2018885D}" type="datetime1">
              <a:rPr kumimoji="1" lang="ja-JP" altLang="en-US" smtClean="0"/>
              <a:t>2020/4/3</a:t>
            </a:fld>
            <a:endParaRPr kumimoji="1" lang="ja-JP" altLang="en-US"/>
          </a:p>
        </p:txBody>
      </p:sp>
      <p:sp>
        <p:nvSpPr>
          <p:cNvPr id="4" name="フッター プレースホルダー 3">
            <a:extLst>
              <a:ext uri="{FF2B5EF4-FFF2-40B4-BE49-F238E27FC236}">
                <a16:creationId xmlns:a16="http://schemas.microsoft.com/office/drawing/2014/main" id="{A450A0C9-1D2C-3541-8930-7A5EB26ADAE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412FDA0-14EB-EF41-8AD8-38E03B33AA9A}"/>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4263109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CE9B7C8-5A20-0347-8CAA-A386626B9563}"/>
              </a:ext>
            </a:extLst>
          </p:cNvPr>
          <p:cNvSpPr>
            <a:spLocks noGrp="1"/>
          </p:cNvSpPr>
          <p:nvPr>
            <p:ph type="dt" sz="half" idx="10"/>
          </p:nvPr>
        </p:nvSpPr>
        <p:spPr/>
        <p:txBody>
          <a:bodyPr/>
          <a:lstStyle/>
          <a:p>
            <a:fld id="{FF763FEB-97F1-154D-B381-30B1303E6CEC}" type="datetime1">
              <a:rPr kumimoji="1" lang="ja-JP" altLang="en-US" smtClean="0"/>
              <a:t>2020/4/3</a:t>
            </a:fld>
            <a:endParaRPr kumimoji="1" lang="ja-JP" altLang="en-US"/>
          </a:p>
        </p:txBody>
      </p:sp>
      <p:sp>
        <p:nvSpPr>
          <p:cNvPr id="3" name="フッター プレースホルダー 2">
            <a:extLst>
              <a:ext uri="{FF2B5EF4-FFF2-40B4-BE49-F238E27FC236}">
                <a16:creationId xmlns:a16="http://schemas.microsoft.com/office/drawing/2014/main" id="{85B36162-2C08-0F4D-803E-474996C9260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677302-70D2-C748-89C5-B37D46F84EA1}"/>
              </a:ext>
            </a:extLst>
          </p:cNvPr>
          <p:cNvSpPr>
            <a:spLocks noGrp="1"/>
          </p:cNvSpPr>
          <p:nvPr>
            <p:ph type="sldNum" sz="quarter" idx="12"/>
          </p:nvPr>
        </p:nvSpPr>
        <p:spPr/>
        <p:txBody>
          <a:bodyPr/>
          <a:lstStyle>
            <a:lvl1pPr>
              <a:defRPr sz="1400"/>
            </a:lvl1pPr>
          </a:lstStyle>
          <a:p>
            <a:r>
              <a:rPr lang="en-US" altLang="ja-JP" dirty="0"/>
              <a:t>-</a:t>
            </a:r>
            <a:fld id="{D26F39CE-828E-974C-A2DD-8D56C23B278A}" type="slidenum">
              <a:rPr lang="ja-JP" altLang="en-US" smtClean="0"/>
              <a:pPr/>
              <a:t>‹#›</a:t>
            </a:fld>
            <a:r>
              <a:rPr lang="en-US" altLang="ja-JP" dirty="0"/>
              <a:t>-</a:t>
            </a:r>
            <a:endParaRPr lang="ja-JP" altLang="en-US"/>
          </a:p>
        </p:txBody>
      </p:sp>
    </p:spTree>
    <p:extLst>
      <p:ext uri="{BB962C8B-B14F-4D97-AF65-F5344CB8AC3E}">
        <p14:creationId xmlns:p14="http://schemas.microsoft.com/office/powerpoint/2010/main" val="334900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3BD844-632F-B446-8B60-F590851B0FE6}"/>
              </a:ext>
            </a:extLst>
          </p:cNvPr>
          <p:cNvSpPr>
            <a:spLocks noGrp="1"/>
          </p:cNvSpPr>
          <p:nvPr>
            <p:ph type="title"/>
          </p:nvPr>
        </p:nvSpPr>
        <p:spPr>
          <a:xfrm>
            <a:off x="472381" y="660506"/>
            <a:ext cx="2211883" cy="2311771"/>
          </a:xfrm>
        </p:spPr>
        <p:txBody>
          <a:bodyPr anchor="b"/>
          <a:lstStyle>
            <a:lvl1pPr>
              <a:defRPr sz="1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4405D86-70B4-6147-9AF4-49FAE5B1BB3A}"/>
              </a:ext>
            </a:extLst>
          </p:cNvPr>
          <p:cNvSpPr>
            <a:spLocks noGrp="1"/>
          </p:cNvSpPr>
          <p:nvPr>
            <p:ph idx="1"/>
          </p:nvPr>
        </p:nvSpPr>
        <p:spPr>
          <a:xfrm>
            <a:off x="2915543" y="1426510"/>
            <a:ext cx="3471863" cy="704080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F11A26-088C-AD44-B4EA-BE456BD3CEEF}"/>
              </a:ext>
            </a:extLst>
          </p:cNvPr>
          <p:cNvSpPr>
            <a:spLocks noGrp="1"/>
          </p:cNvSpPr>
          <p:nvPr>
            <p:ph type="body" sz="half" idx="2"/>
          </p:nvPr>
        </p:nvSpPr>
        <p:spPr>
          <a:xfrm>
            <a:off x="472381" y="2972276"/>
            <a:ext cx="2211883" cy="5506510"/>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4269158-0516-B043-8D65-F073F17E8845}"/>
              </a:ext>
            </a:extLst>
          </p:cNvPr>
          <p:cNvSpPr>
            <a:spLocks noGrp="1"/>
          </p:cNvSpPr>
          <p:nvPr>
            <p:ph type="dt" sz="half" idx="10"/>
          </p:nvPr>
        </p:nvSpPr>
        <p:spPr/>
        <p:txBody>
          <a:bodyPr/>
          <a:lstStyle/>
          <a:p>
            <a:fld id="{C9165977-C1D8-D24E-AAB3-3497D11395E0}" type="datetime1">
              <a:rPr kumimoji="1" lang="ja-JP" altLang="en-US" smtClean="0"/>
              <a:t>2020/4/3</a:t>
            </a:fld>
            <a:endParaRPr kumimoji="1" lang="ja-JP" altLang="en-US"/>
          </a:p>
        </p:txBody>
      </p:sp>
      <p:sp>
        <p:nvSpPr>
          <p:cNvPr id="6" name="フッター プレースホルダー 5">
            <a:extLst>
              <a:ext uri="{FF2B5EF4-FFF2-40B4-BE49-F238E27FC236}">
                <a16:creationId xmlns:a16="http://schemas.microsoft.com/office/drawing/2014/main" id="{0EADCB76-3AA7-1145-AB2B-12658CC75AA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1CF880E-01D9-6D4A-876D-3E2A50DE4567}"/>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387342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29129B-8115-0E4E-BAF9-B26E492B4832}"/>
              </a:ext>
            </a:extLst>
          </p:cNvPr>
          <p:cNvSpPr>
            <a:spLocks noGrp="1"/>
          </p:cNvSpPr>
          <p:nvPr>
            <p:ph type="title"/>
          </p:nvPr>
        </p:nvSpPr>
        <p:spPr>
          <a:xfrm>
            <a:off x="472381" y="660506"/>
            <a:ext cx="2211883" cy="2311771"/>
          </a:xfrm>
        </p:spPr>
        <p:txBody>
          <a:bodyPr anchor="b"/>
          <a:lstStyle>
            <a:lvl1pPr>
              <a:defRPr sz="18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AF323B8-0F23-BF45-B475-346F504004BB}"/>
              </a:ext>
            </a:extLst>
          </p:cNvPr>
          <p:cNvSpPr>
            <a:spLocks noGrp="1"/>
          </p:cNvSpPr>
          <p:nvPr>
            <p:ph type="pic" idx="1"/>
          </p:nvPr>
        </p:nvSpPr>
        <p:spPr>
          <a:xfrm>
            <a:off x="2915543" y="1426510"/>
            <a:ext cx="3471863" cy="704080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CA2CC9A0-A256-9942-9A1B-C0CE1A86BB73}"/>
              </a:ext>
            </a:extLst>
          </p:cNvPr>
          <p:cNvSpPr>
            <a:spLocks noGrp="1"/>
          </p:cNvSpPr>
          <p:nvPr>
            <p:ph type="body" sz="half" idx="2"/>
          </p:nvPr>
        </p:nvSpPr>
        <p:spPr>
          <a:xfrm>
            <a:off x="472381" y="2972276"/>
            <a:ext cx="2211883" cy="5506510"/>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24AB8E-E643-0846-982C-53A8ABB43938}"/>
              </a:ext>
            </a:extLst>
          </p:cNvPr>
          <p:cNvSpPr>
            <a:spLocks noGrp="1"/>
          </p:cNvSpPr>
          <p:nvPr>
            <p:ph type="dt" sz="half" idx="10"/>
          </p:nvPr>
        </p:nvSpPr>
        <p:spPr/>
        <p:txBody>
          <a:bodyPr/>
          <a:lstStyle/>
          <a:p>
            <a:fld id="{EEB832F2-5F72-1642-9F59-1E4911F79C63}" type="datetime1">
              <a:rPr kumimoji="1" lang="ja-JP" altLang="en-US" smtClean="0"/>
              <a:t>2020/4/3</a:t>
            </a:fld>
            <a:endParaRPr kumimoji="1" lang="ja-JP" altLang="en-US"/>
          </a:p>
        </p:txBody>
      </p:sp>
      <p:sp>
        <p:nvSpPr>
          <p:cNvPr id="6" name="フッター プレースホルダー 5">
            <a:extLst>
              <a:ext uri="{FF2B5EF4-FFF2-40B4-BE49-F238E27FC236}">
                <a16:creationId xmlns:a16="http://schemas.microsoft.com/office/drawing/2014/main" id="{73B707A0-2CB0-F840-A247-AC867AF55A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50A2DF9-EA88-904E-B144-7A6A4D9E18F6}"/>
              </a:ext>
            </a:extLst>
          </p:cNvPr>
          <p:cNvSpPr>
            <a:spLocks noGrp="1"/>
          </p:cNvSpPr>
          <p:nvPr>
            <p:ph type="sldNum" sz="quarter" idx="12"/>
          </p:nvPr>
        </p:nvSpPr>
        <p:spPr/>
        <p:txBody>
          <a:body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213823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E4795FE-37C5-9847-9D2C-BA311D374B66}"/>
              </a:ext>
            </a:extLst>
          </p:cNvPr>
          <p:cNvSpPr>
            <a:spLocks noGrp="1"/>
          </p:cNvSpPr>
          <p:nvPr>
            <p:ph type="title"/>
          </p:nvPr>
        </p:nvSpPr>
        <p:spPr>
          <a:xfrm>
            <a:off x="471488" y="527488"/>
            <a:ext cx="5915025" cy="1915009"/>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A200C2-5DB6-734B-ABA7-59ADF99E6720}"/>
              </a:ext>
            </a:extLst>
          </p:cNvPr>
          <p:cNvSpPr>
            <a:spLocks noGrp="1"/>
          </p:cNvSpPr>
          <p:nvPr>
            <p:ph type="body" idx="1"/>
          </p:nvPr>
        </p:nvSpPr>
        <p:spPr>
          <a:xfrm>
            <a:off x="471488" y="2637436"/>
            <a:ext cx="5915025" cy="628627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959E0E4-DE3A-234F-B146-EEEC30015512}"/>
              </a:ext>
            </a:extLst>
          </p:cNvPr>
          <p:cNvSpPr>
            <a:spLocks noGrp="1"/>
          </p:cNvSpPr>
          <p:nvPr>
            <p:ph type="dt" sz="half" idx="2"/>
          </p:nvPr>
        </p:nvSpPr>
        <p:spPr>
          <a:xfrm>
            <a:off x="471488" y="9182867"/>
            <a:ext cx="1543050" cy="527487"/>
          </a:xfrm>
          <a:prstGeom prst="rect">
            <a:avLst/>
          </a:prstGeom>
        </p:spPr>
        <p:txBody>
          <a:bodyPr vert="horz" lIns="91440" tIns="45720" rIns="91440" bIns="45720" rtlCol="0" anchor="ctr"/>
          <a:lstStyle>
            <a:lvl1pPr algn="l">
              <a:defRPr sz="675">
                <a:solidFill>
                  <a:schemeClr val="tx1">
                    <a:tint val="75000"/>
                  </a:schemeClr>
                </a:solidFill>
              </a:defRPr>
            </a:lvl1pPr>
          </a:lstStyle>
          <a:p>
            <a:fld id="{D1D795DD-8DC9-EF4E-A07B-7CC88D667EA1}" type="datetime1">
              <a:rPr kumimoji="1" lang="ja-JP" altLang="en-US" smtClean="0"/>
              <a:t>2020/4/3</a:t>
            </a:fld>
            <a:endParaRPr kumimoji="1" lang="ja-JP" altLang="en-US"/>
          </a:p>
        </p:txBody>
      </p:sp>
      <p:sp>
        <p:nvSpPr>
          <p:cNvPr id="5" name="フッター プレースホルダー 4">
            <a:extLst>
              <a:ext uri="{FF2B5EF4-FFF2-40B4-BE49-F238E27FC236}">
                <a16:creationId xmlns:a16="http://schemas.microsoft.com/office/drawing/2014/main" id="{12C3ED71-8DC3-8F4C-99D0-C159AA75734A}"/>
              </a:ext>
            </a:extLst>
          </p:cNvPr>
          <p:cNvSpPr>
            <a:spLocks noGrp="1"/>
          </p:cNvSpPr>
          <p:nvPr>
            <p:ph type="ftr" sz="quarter" idx="3"/>
          </p:nvPr>
        </p:nvSpPr>
        <p:spPr>
          <a:xfrm>
            <a:off x="2271713" y="9182867"/>
            <a:ext cx="2314575" cy="527487"/>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2E5C6ED-A3B5-EE47-AFF0-603BF76813B1}"/>
              </a:ext>
            </a:extLst>
          </p:cNvPr>
          <p:cNvSpPr>
            <a:spLocks noGrp="1"/>
          </p:cNvSpPr>
          <p:nvPr>
            <p:ph type="sldNum" sz="quarter" idx="4"/>
          </p:nvPr>
        </p:nvSpPr>
        <p:spPr>
          <a:xfrm>
            <a:off x="4843463" y="9182867"/>
            <a:ext cx="1543050" cy="527487"/>
          </a:xfrm>
          <a:prstGeom prst="rect">
            <a:avLst/>
          </a:prstGeom>
        </p:spPr>
        <p:txBody>
          <a:bodyPr vert="horz" lIns="91440" tIns="45720" rIns="91440" bIns="45720" rtlCol="0" anchor="ctr"/>
          <a:lstStyle>
            <a:lvl1pPr algn="r">
              <a:defRPr sz="675">
                <a:solidFill>
                  <a:schemeClr val="tx1">
                    <a:tint val="75000"/>
                  </a:schemeClr>
                </a:solidFill>
              </a:defRPr>
            </a:lvl1pPr>
          </a:lstStyle>
          <a:p>
            <a:fld id="{D26F39CE-828E-974C-A2DD-8D56C23B278A}" type="slidenum">
              <a:rPr kumimoji="1" lang="ja-JP" altLang="en-US" smtClean="0"/>
              <a:t>‹#›</a:t>
            </a:fld>
            <a:endParaRPr kumimoji="1" lang="ja-JP" altLang="en-US"/>
          </a:p>
        </p:txBody>
      </p:sp>
    </p:spTree>
    <p:extLst>
      <p:ext uri="{BB962C8B-B14F-4D97-AF65-F5344CB8AC3E}">
        <p14:creationId xmlns:p14="http://schemas.microsoft.com/office/powerpoint/2010/main" val="2633508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ja-JP"/>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tiff"/><Relationship Id="rId3" Type="http://schemas.openxmlformats.org/officeDocument/2006/relationships/image" Target="../media/image3.tiff"/><Relationship Id="rId7" Type="http://schemas.openxmlformats.org/officeDocument/2006/relationships/image" Target="../media/image5.tiff"/><Relationship Id="rId12"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tiff"/><Relationship Id="rId11" Type="http://schemas.openxmlformats.org/officeDocument/2006/relationships/image" Target="../media/image4.tiff"/><Relationship Id="rId5" Type="http://schemas.openxmlformats.org/officeDocument/2006/relationships/image" Target="../media/image7.tiff"/><Relationship Id="rId10" Type="http://schemas.openxmlformats.org/officeDocument/2006/relationships/image" Target="../media/image16.png"/><Relationship Id="rId4" Type="http://schemas.openxmlformats.org/officeDocument/2006/relationships/image" Target="../media/image12.tiff"/><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8.tiff"/><Relationship Id="rId7" Type="http://schemas.openxmlformats.org/officeDocument/2006/relationships/image" Target="../media/image12.tiff"/><Relationship Id="rId2" Type="http://schemas.openxmlformats.org/officeDocument/2006/relationships/image" Target="../media/image17.tiff"/><Relationship Id="rId1" Type="http://schemas.openxmlformats.org/officeDocument/2006/relationships/slideLayout" Target="../slideLayouts/slideLayout4.xml"/><Relationship Id="rId6" Type="http://schemas.openxmlformats.org/officeDocument/2006/relationships/image" Target="../media/image3.tiff"/><Relationship Id="rId5" Type="http://schemas.openxmlformats.org/officeDocument/2006/relationships/image" Target="../media/image20.tiff"/><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21.tiff"/><Relationship Id="rId2" Type="http://schemas.openxmlformats.org/officeDocument/2006/relationships/image" Target="../media/image7.tiff"/><Relationship Id="rId1" Type="http://schemas.openxmlformats.org/officeDocument/2006/relationships/slideLayout" Target="../slideLayouts/slideLayout4.xml"/><Relationship Id="rId6" Type="http://schemas.openxmlformats.org/officeDocument/2006/relationships/image" Target="../media/image17.tiff"/><Relationship Id="rId5" Type="http://schemas.openxmlformats.org/officeDocument/2006/relationships/image" Target="../media/image3.tiff"/><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tiff"/><Relationship Id="rId7" Type="http://schemas.openxmlformats.org/officeDocument/2006/relationships/image" Target="../media/image24.png"/><Relationship Id="rId12" Type="http://schemas.openxmlformats.org/officeDocument/2006/relationships/image" Target="../media/image12.tiff"/><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13.tiff"/><Relationship Id="rId5" Type="http://schemas.openxmlformats.org/officeDocument/2006/relationships/image" Target="../media/image10.tiff"/><Relationship Id="rId10" Type="http://schemas.openxmlformats.org/officeDocument/2006/relationships/image" Target="../media/image26.tiff"/><Relationship Id="rId4" Type="http://schemas.openxmlformats.org/officeDocument/2006/relationships/image" Target="../media/image22.png"/><Relationship Id="rId9" Type="http://schemas.openxmlformats.org/officeDocument/2006/relationships/image" Target="../media/image17.tiff"/></Relationships>
</file>

<file path=ppt/slides/_rels/slide1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28.tiff"/><Relationship Id="rId7" Type="http://schemas.openxmlformats.org/officeDocument/2006/relationships/image" Target="../media/image7.tiff"/><Relationship Id="rId2" Type="http://schemas.openxmlformats.org/officeDocument/2006/relationships/image" Target="../media/image27.tiff"/><Relationship Id="rId1" Type="http://schemas.openxmlformats.org/officeDocument/2006/relationships/slideLayout" Target="../slideLayouts/slideLayout4.xml"/><Relationship Id="rId6" Type="http://schemas.openxmlformats.org/officeDocument/2006/relationships/image" Target="../media/image20.tiff"/><Relationship Id="rId5" Type="http://schemas.openxmlformats.org/officeDocument/2006/relationships/image" Target="../media/image13.tiff"/><Relationship Id="rId4" Type="http://schemas.openxmlformats.org/officeDocument/2006/relationships/image" Target="../media/image29.tiff"/></Relationships>
</file>

<file path=ppt/slides/_rels/slide15.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9.tiff"/><Relationship Id="rId7" Type="http://schemas.openxmlformats.org/officeDocument/2006/relationships/image" Target="../media/image31.png"/><Relationship Id="rId2" Type="http://schemas.openxmlformats.org/officeDocument/2006/relationships/image" Target="../media/image27.tiff"/><Relationship Id="rId1" Type="http://schemas.openxmlformats.org/officeDocument/2006/relationships/slideLayout" Target="../slideLayouts/slideLayout4.xml"/><Relationship Id="rId6" Type="http://schemas.openxmlformats.org/officeDocument/2006/relationships/image" Target="../media/image30.tiff"/><Relationship Id="rId5" Type="http://schemas.openxmlformats.org/officeDocument/2006/relationships/image" Target="../media/image7.tiff"/><Relationship Id="rId4" Type="http://schemas.openxmlformats.org/officeDocument/2006/relationships/image" Target="../media/image13.tiff"/><Relationship Id="rId9" Type="http://schemas.openxmlformats.org/officeDocument/2006/relationships/image" Target="../media/image33.tiff"/></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4.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50.tiff"/><Relationship Id="rId5" Type="http://schemas.openxmlformats.org/officeDocument/2006/relationships/image" Target="../media/image49.tiff"/><Relationship Id="rId4" Type="http://schemas.openxmlformats.org/officeDocument/2006/relationships/image" Target="../media/image48.tiff"/></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9.tiff"/><Relationship Id="rId7" Type="http://schemas.openxmlformats.org/officeDocument/2006/relationships/image" Target="../media/image31.png"/><Relationship Id="rId2" Type="http://schemas.openxmlformats.org/officeDocument/2006/relationships/image" Target="../media/image27.tiff"/><Relationship Id="rId1" Type="http://schemas.openxmlformats.org/officeDocument/2006/relationships/slideLayout" Target="../slideLayouts/slideLayout4.xml"/><Relationship Id="rId6" Type="http://schemas.openxmlformats.org/officeDocument/2006/relationships/image" Target="../media/image30.tiff"/><Relationship Id="rId5" Type="http://schemas.openxmlformats.org/officeDocument/2006/relationships/image" Target="../media/image7.tiff"/><Relationship Id="rId4" Type="http://schemas.openxmlformats.org/officeDocument/2006/relationships/image" Target="../media/image13.tiff"/></Relationships>
</file>

<file path=ppt/slides/_rels/slide23.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7.tiff"/><Relationship Id="rId7" Type="http://schemas.openxmlformats.org/officeDocument/2006/relationships/image" Target="../media/image30.tiff"/><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12.tiff"/><Relationship Id="rId5" Type="http://schemas.openxmlformats.org/officeDocument/2006/relationships/image" Target="../media/image13.tiff"/><Relationship Id="rId10" Type="http://schemas.openxmlformats.org/officeDocument/2006/relationships/image" Target="../media/image26.tiff"/><Relationship Id="rId4" Type="http://schemas.openxmlformats.org/officeDocument/2006/relationships/image" Target="../media/image22.png"/><Relationship Id="rId9" Type="http://schemas.openxmlformats.org/officeDocument/2006/relationships/image" Target="../media/image29.tiff"/></Relationships>
</file>

<file path=ppt/slides/_rels/slide24.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30.tiff"/><Relationship Id="rId7" Type="http://schemas.openxmlformats.org/officeDocument/2006/relationships/image" Target="../media/image53.tiff"/><Relationship Id="rId2" Type="http://schemas.openxmlformats.org/officeDocument/2006/relationships/image" Target="../media/image3.tif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52.png"/><Relationship Id="rId4" Type="http://schemas.openxmlformats.org/officeDocument/2006/relationships/image" Target="../media/image51.tiff"/><Relationship Id="rId9" Type="http://schemas.openxmlformats.org/officeDocument/2006/relationships/image" Target="../media/image55.tiff"/></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tiff"/><Relationship Id="rId2" Type="http://schemas.openxmlformats.org/officeDocument/2006/relationships/image" Target="../media/image56.tiff"/><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tiff"/><Relationship Id="rId4" Type="http://schemas.openxmlformats.org/officeDocument/2006/relationships/image" Target="../media/image58.tiff"/></Relationships>
</file>

<file path=ppt/slides/_rels/slide26.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63.tiff"/></Relationships>
</file>

<file path=ppt/slides/_rels/slide2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3.tiff"/><Relationship Id="rId1" Type="http://schemas.openxmlformats.org/officeDocument/2006/relationships/slideLayout" Target="../slideLayouts/slideLayout4.xml"/><Relationship Id="rId5" Type="http://schemas.openxmlformats.org/officeDocument/2006/relationships/image" Target="../media/image12.tiff"/><Relationship Id="rId4" Type="http://schemas.openxmlformats.org/officeDocument/2006/relationships/image" Target="../media/image26.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3.tiff"/><Relationship Id="rId1" Type="http://schemas.openxmlformats.org/officeDocument/2006/relationships/slideLayout" Target="../slideLayouts/slideLayout4.xml"/><Relationship Id="rId4" Type="http://schemas.openxmlformats.org/officeDocument/2006/relationships/image" Target="../media/image26.tiff"/></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13.tiff"/><Relationship Id="rId1" Type="http://schemas.openxmlformats.org/officeDocument/2006/relationships/slideLayout" Target="../slideLayouts/slideLayout4.xml"/><Relationship Id="rId5" Type="http://schemas.openxmlformats.org/officeDocument/2006/relationships/image" Target="../media/image12.tiff"/><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hyperlink" Target="https://www.cas.go.jp/jp/influenza/novel_coronavirus.html" TargetMode="External"/><Relationship Id="rId2" Type="http://schemas.openxmlformats.org/officeDocument/2006/relationships/hyperlink" Target="https://www.mhlw.go.jp/stf/seisakunitsuite/bunya/0000164708_00001.html"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6FDD480-D19C-E24F-B8B8-E3EA20D82C72}"/>
              </a:ext>
            </a:extLst>
          </p:cNvPr>
          <p:cNvSpPr txBox="1"/>
          <p:nvPr/>
        </p:nvSpPr>
        <p:spPr>
          <a:xfrm>
            <a:off x="2156055" y="1752094"/>
            <a:ext cx="3416320" cy="523220"/>
          </a:xfrm>
          <a:prstGeom prst="rect">
            <a:avLst/>
          </a:prstGeom>
          <a:noFill/>
        </p:spPr>
        <p:txBody>
          <a:bodyPr wrap="none" rtlCol="0">
            <a:spAutoFit/>
          </a:bodyPr>
          <a:lstStyle/>
          <a:p>
            <a:r>
              <a:rPr kumimoji="1" lang="ja-JP" altLang="en-US" sz="2800"/>
              <a:t>宿泊施設事業者向け</a:t>
            </a:r>
          </a:p>
        </p:txBody>
      </p:sp>
      <p:sp>
        <p:nvSpPr>
          <p:cNvPr id="5" name="テキスト ボックス 4">
            <a:extLst>
              <a:ext uri="{FF2B5EF4-FFF2-40B4-BE49-F238E27FC236}">
                <a16:creationId xmlns:a16="http://schemas.microsoft.com/office/drawing/2014/main" id="{F36EA99A-7DC1-1E47-934F-273D8F9D3BAD}"/>
              </a:ext>
            </a:extLst>
          </p:cNvPr>
          <p:cNvSpPr txBox="1"/>
          <p:nvPr/>
        </p:nvSpPr>
        <p:spPr>
          <a:xfrm>
            <a:off x="2156055" y="3079986"/>
            <a:ext cx="4584890" cy="646331"/>
          </a:xfrm>
          <a:prstGeom prst="rect">
            <a:avLst/>
          </a:prstGeom>
          <a:noFill/>
        </p:spPr>
        <p:txBody>
          <a:bodyPr wrap="square" rtlCol="0">
            <a:spAutoFit/>
          </a:bodyPr>
          <a:lstStyle/>
          <a:p>
            <a:r>
              <a:rPr kumimoji="1" lang="en-US" altLang="ja-JP" dirty="0"/>
              <a:t>14</a:t>
            </a:r>
            <a:r>
              <a:rPr kumimoji="1" lang="ja-JP" altLang="en-US"/>
              <a:t>日間自主待機宿泊者</a:t>
            </a:r>
            <a:endParaRPr kumimoji="1" lang="en-US" altLang="ja-JP" dirty="0"/>
          </a:p>
          <a:p>
            <a:r>
              <a:rPr lang="ja-JP" altLang="en-US"/>
              <a:t>対応マニュアル</a:t>
            </a:r>
            <a:endParaRPr kumimoji="1" lang="en-US" altLang="ja-JP" dirty="0"/>
          </a:p>
        </p:txBody>
      </p:sp>
      <p:sp>
        <p:nvSpPr>
          <p:cNvPr id="6" name="正方形/長方形 5">
            <a:extLst>
              <a:ext uri="{FF2B5EF4-FFF2-40B4-BE49-F238E27FC236}">
                <a16:creationId xmlns:a16="http://schemas.microsoft.com/office/drawing/2014/main" id="{3FA75DA8-9B32-1F4E-80FC-F3BF8C788607}"/>
              </a:ext>
            </a:extLst>
          </p:cNvPr>
          <p:cNvSpPr/>
          <p:nvPr/>
        </p:nvSpPr>
        <p:spPr>
          <a:xfrm>
            <a:off x="0" y="0"/>
            <a:ext cx="1963711" cy="9907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924145E-1323-7E42-B547-3F76F36E0F1F}"/>
              </a:ext>
            </a:extLst>
          </p:cNvPr>
          <p:cNvSpPr txBox="1"/>
          <p:nvPr/>
        </p:nvSpPr>
        <p:spPr>
          <a:xfrm>
            <a:off x="2156055" y="4762482"/>
            <a:ext cx="4584890" cy="369332"/>
          </a:xfrm>
          <a:prstGeom prst="rect">
            <a:avLst/>
          </a:prstGeom>
          <a:noFill/>
        </p:spPr>
        <p:txBody>
          <a:bodyPr wrap="square" rtlCol="0">
            <a:spAutoFit/>
          </a:bodyPr>
          <a:lstStyle/>
          <a:p>
            <a:r>
              <a:rPr kumimoji="1" lang="ja-JP" altLang="en-US"/>
              <a:t>第</a:t>
            </a:r>
            <a:r>
              <a:rPr kumimoji="1" lang="en-US" altLang="ja-JP" dirty="0"/>
              <a:t>0.1</a:t>
            </a:r>
            <a:r>
              <a:rPr lang="ja-JP" altLang="en-US"/>
              <a:t>版</a:t>
            </a:r>
            <a:endParaRPr kumimoji="1" lang="en-US" altLang="ja-JP" dirty="0"/>
          </a:p>
        </p:txBody>
      </p:sp>
      <p:sp>
        <p:nvSpPr>
          <p:cNvPr id="2" name="スライド番号プレースホルダー 1">
            <a:extLst>
              <a:ext uri="{FF2B5EF4-FFF2-40B4-BE49-F238E27FC236}">
                <a16:creationId xmlns:a16="http://schemas.microsoft.com/office/drawing/2014/main" id="{5EC614A1-8007-A14B-9A2A-E25254CCC464}"/>
              </a:ext>
            </a:extLst>
          </p:cNvPr>
          <p:cNvSpPr>
            <a:spLocks noGrp="1"/>
          </p:cNvSpPr>
          <p:nvPr>
            <p:ph type="sldNum" sz="quarter" idx="12"/>
          </p:nvPr>
        </p:nvSpPr>
        <p:spPr/>
        <p:txBody>
          <a:bodyPr/>
          <a:lstStyle/>
          <a:p>
            <a:fld id="{D26F39CE-828E-974C-A2DD-8D56C23B278A}" type="slidenum">
              <a:rPr kumimoji="1" lang="ja-JP" altLang="en-US" smtClean="0"/>
              <a:t>1</a:t>
            </a:fld>
            <a:endParaRPr kumimoji="1" lang="ja-JP" altLang="en-US"/>
          </a:p>
        </p:txBody>
      </p:sp>
      <p:pic>
        <p:nvPicPr>
          <p:cNvPr id="8" name="図 7">
            <a:extLst>
              <a:ext uri="{FF2B5EF4-FFF2-40B4-BE49-F238E27FC236}">
                <a16:creationId xmlns:a16="http://schemas.microsoft.com/office/drawing/2014/main" id="{54A4DF1C-44D3-5343-96D5-F9E609D257CC}"/>
              </a:ext>
            </a:extLst>
          </p:cNvPr>
          <p:cNvPicPr>
            <a:picLocks noChangeAspect="1"/>
          </p:cNvPicPr>
          <p:nvPr/>
        </p:nvPicPr>
        <p:blipFill>
          <a:blip r:embed="rId2"/>
          <a:stretch>
            <a:fillRect/>
          </a:stretch>
        </p:blipFill>
        <p:spPr>
          <a:xfrm>
            <a:off x="4133504" y="5520279"/>
            <a:ext cx="2362200" cy="711200"/>
          </a:xfrm>
          <a:prstGeom prst="rect">
            <a:avLst/>
          </a:prstGeom>
        </p:spPr>
      </p:pic>
      <p:pic>
        <p:nvPicPr>
          <p:cNvPr id="9" name="図 8">
            <a:extLst>
              <a:ext uri="{FF2B5EF4-FFF2-40B4-BE49-F238E27FC236}">
                <a16:creationId xmlns:a16="http://schemas.microsoft.com/office/drawing/2014/main" id="{9B4C566C-4668-CF4F-80F1-D5D6CCDE276B}"/>
              </a:ext>
            </a:extLst>
          </p:cNvPr>
          <p:cNvPicPr>
            <a:picLocks noChangeAspect="1"/>
          </p:cNvPicPr>
          <p:nvPr/>
        </p:nvPicPr>
        <p:blipFill>
          <a:blip r:embed="rId3"/>
          <a:stretch>
            <a:fillRect/>
          </a:stretch>
        </p:blipFill>
        <p:spPr>
          <a:xfrm>
            <a:off x="2156055" y="5583779"/>
            <a:ext cx="1930400" cy="584200"/>
          </a:xfrm>
          <a:prstGeom prst="rect">
            <a:avLst/>
          </a:prstGeom>
        </p:spPr>
      </p:pic>
      <p:sp>
        <p:nvSpPr>
          <p:cNvPr id="3" name="正方形/長方形 2">
            <a:extLst>
              <a:ext uri="{FF2B5EF4-FFF2-40B4-BE49-F238E27FC236}">
                <a16:creationId xmlns:a16="http://schemas.microsoft.com/office/drawing/2014/main" id="{D8E96698-CFBA-D14E-AF8C-DA95DF3D163C}"/>
              </a:ext>
            </a:extLst>
          </p:cNvPr>
          <p:cNvSpPr/>
          <p:nvPr/>
        </p:nvSpPr>
        <p:spPr>
          <a:xfrm>
            <a:off x="2074330" y="6231479"/>
            <a:ext cx="4421373" cy="276999"/>
          </a:xfrm>
          <a:prstGeom prst="rect">
            <a:avLst/>
          </a:prstGeom>
        </p:spPr>
        <p:txBody>
          <a:bodyPr wrap="square">
            <a:spAutoFit/>
          </a:bodyPr>
          <a:lstStyle/>
          <a:p>
            <a:r>
              <a:rPr lang="ja-JP" altLang="en-US" sz="1200"/>
              <a:t>http://creativecommons.org/licenses/by-nc-sa/4.0</a:t>
            </a:r>
          </a:p>
        </p:txBody>
      </p:sp>
    </p:spTree>
    <p:extLst>
      <p:ext uri="{BB962C8B-B14F-4D97-AF65-F5344CB8AC3E}">
        <p14:creationId xmlns:p14="http://schemas.microsoft.com/office/powerpoint/2010/main" val="95231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FBF491-41C9-CE4D-9621-47D49F87B8EE}"/>
              </a:ext>
            </a:extLst>
          </p:cNvPr>
          <p:cNvSpPr>
            <a:spLocks noGrp="1"/>
          </p:cNvSpPr>
          <p:nvPr>
            <p:ph type="title"/>
          </p:nvPr>
        </p:nvSpPr>
        <p:spPr>
          <a:xfrm>
            <a:off x="471489" y="527488"/>
            <a:ext cx="4381544" cy="1915009"/>
          </a:xfrm>
        </p:spPr>
        <p:txBody>
          <a:bodyPr anchor="ctr">
            <a:normAutofit/>
          </a:bodyPr>
          <a:lstStyle/>
          <a:p>
            <a:r>
              <a:rPr lang="ja-JP" altLang="en-US"/>
              <a:t>アリストンの受入れ概要</a:t>
            </a:r>
            <a:endParaRPr kumimoji="1" lang="ja-JP" altLang="en-US"/>
          </a:p>
        </p:txBody>
      </p:sp>
      <p:sp>
        <p:nvSpPr>
          <p:cNvPr id="3" name="コンテンツ プレースホルダー 2">
            <a:extLst>
              <a:ext uri="{FF2B5EF4-FFF2-40B4-BE49-F238E27FC236}">
                <a16:creationId xmlns:a16="http://schemas.microsoft.com/office/drawing/2014/main" id="{00D52E90-8EC3-954C-AA84-55A26BA712AD}"/>
              </a:ext>
            </a:extLst>
          </p:cNvPr>
          <p:cNvSpPr>
            <a:spLocks noGrp="1"/>
          </p:cNvSpPr>
          <p:nvPr>
            <p:ph sz="half" idx="1"/>
          </p:nvPr>
        </p:nvSpPr>
        <p:spPr>
          <a:xfrm>
            <a:off x="471488" y="1955395"/>
            <a:ext cx="3138588" cy="7929724"/>
          </a:xfrm>
        </p:spPr>
        <p:txBody>
          <a:bodyPr>
            <a:noAutofit/>
          </a:bodyPr>
          <a:lstStyle/>
          <a:p>
            <a:pPr marL="0" indent="0">
              <a:buNone/>
            </a:pPr>
            <a:r>
              <a:rPr kumimoji="1" lang="ja-JP" altLang="en-US" sz="1200"/>
              <a:t>該当宿泊者の受け入れ対象者は、原則契約済法人に所属する社員・家族に限定する。</a:t>
            </a:r>
            <a:endParaRPr kumimoji="1" lang="en-US" altLang="ja-JP" sz="1200" dirty="0"/>
          </a:p>
          <a:p>
            <a:pPr marL="0" indent="0">
              <a:buNone/>
            </a:pPr>
            <a:endParaRPr lang="en-US" altLang="ja-JP" sz="1200" dirty="0"/>
          </a:p>
          <a:p>
            <a:pPr marL="0" indent="0">
              <a:buNone/>
            </a:pPr>
            <a:endParaRPr lang="en-US" altLang="ja-JP" sz="1200" dirty="0"/>
          </a:p>
          <a:p>
            <a:pPr marL="0" indent="0">
              <a:buNone/>
            </a:pPr>
            <a:r>
              <a:rPr lang="ja-JP" altLang="en-US" sz="1200"/>
              <a:t>滞在者については、すべて本社にある自主待機者支援センターで管理します。</a:t>
            </a:r>
            <a:endParaRPr lang="en-US" altLang="ja-JP" sz="1200" dirty="0"/>
          </a:p>
          <a:p>
            <a:pPr marL="0" indent="0">
              <a:buNone/>
            </a:pPr>
            <a:r>
              <a:rPr lang="ja-JP" altLang="en-US" sz="1200"/>
              <a:t>施設への直接の問い合わせがあった場合には、自主待機者支援センターへの連絡先を案内することとする。</a:t>
            </a:r>
            <a:endParaRPr lang="en-US" altLang="ja-JP" sz="1200" dirty="0"/>
          </a:p>
          <a:p>
            <a:pPr marL="0" indent="0">
              <a:buNone/>
            </a:pPr>
            <a:r>
              <a:rPr lang="ja-JP" altLang="en-US" sz="1200"/>
              <a:t>予約情報は、自主待機者支援センターがルールアサインや滞在中の問い合わせ受け管理を行う。</a:t>
            </a:r>
            <a:endParaRPr lang="en-US" altLang="ja-JP" sz="1200" dirty="0"/>
          </a:p>
          <a:p>
            <a:pPr marL="0" indent="0">
              <a:buNone/>
            </a:pPr>
            <a:endParaRPr lang="en-US" altLang="ja-JP" sz="1200" dirty="0"/>
          </a:p>
          <a:p>
            <a:pPr marL="0" indent="0">
              <a:buNone/>
            </a:pPr>
            <a:r>
              <a:rPr lang="ja-JP" altLang="en-US" sz="1200"/>
              <a:t>滞在者の来館情報は、</a:t>
            </a:r>
            <a:r>
              <a:rPr lang="en-US" altLang="ja-JP" sz="1200" dirty="0"/>
              <a:t>NEHOPS</a:t>
            </a:r>
            <a:r>
              <a:rPr lang="ja-JP" altLang="en-US" sz="1200"/>
              <a:t>の情報および専用システムを参照すること。</a:t>
            </a:r>
            <a:endParaRPr lang="en-US" altLang="ja-JP" sz="1200" dirty="0"/>
          </a:p>
          <a:p>
            <a:pPr marL="0" indent="0">
              <a:buNone/>
            </a:pPr>
            <a:endParaRPr kumimoji="1" lang="en-US" altLang="ja-JP" sz="1200" dirty="0"/>
          </a:p>
          <a:p>
            <a:pPr marL="0" indent="0">
              <a:buNone/>
            </a:pPr>
            <a:endParaRPr lang="en-US" altLang="ja-JP" sz="1200" dirty="0"/>
          </a:p>
          <a:p>
            <a:pPr marL="0" indent="0">
              <a:buNone/>
            </a:pPr>
            <a:r>
              <a:rPr lang="ja-JP" altLang="en-US" sz="1200"/>
              <a:t>滞在中の清掃は実施せず、事後に清掃を行う。リネン交換は、規定にある数量分を来館前に部屋置きする。</a:t>
            </a:r>
            <a:endParaRPr lang="en-US" altLang="ja-JP" sz="1200" dirty="0"/>
          </a:p>
          <a:p>
            <a:pPr marL="0" indent="0">
              <a:buNone/>
            </a:pPr>
            <a:endParaRPr lang="en-US" altLang="ja-JP" sz="1200" dirty="0"/>
          </a:p>
          <a:p>
            <a:pPr marL="0" indent="0">
              <a:buNone/>
            </a:pPr>
            <a:r>
              <a:rPr lang="ja-JP" altLang="en-US" sz="1200"/>
              <a:t>配食は、滞在者が希望分をシステムに予約しますので、事業所では配達された食事をシステム画面の指示にしたがい、決められた時刻に部屋前に配食する。</a:t>
            </a:r>
            <a:endParaRPr lang="en-US" altLang="ja-JP" sz="1200" dirty="0"/>
          </a:p>
          <a:p>
            <a:pPr marL="0" indent="0">
              <a:buNone/>
            </a:pPr>
            <a:endParaRPr kumimoji="1" lang="en-US" altLang="ja-JP" sz="1200" dirty="0"/>
          </a:p>
          <a:p>
            <a:pPr marL="0" indent="0">
              <a:buNone/>
            </a:pPr>
            <a:endParaRPr lang="en-US" altLang="ja-JP" sz="1200" dirty="0"/>
          </a:p>
          <a:p>
            <a:pPr marL="0" indent="0">
              <a:buNone/>
            </a:pPr>
            <a:r>
              <a:rPr lang="ja-JP" altLang="en-US" sz="1200"/>
              <a:t>滞在者入館・退館経路の消毒や、事後の清掃について、運用規定を遵守し安全を確保するととのもに、作業履歴について、専用システムに記録を行う。</a:t>
            </a:r>
            <a:endParaRPr lang="en-US" altLang="ja-JP" sz="1200" dirty="0"/>
          </a:p>
          <a:p>
            <a:pPr marL="0" indent="0">
              <a:buNone/>
            </a:pPr>
            <a:endParaRPr kumimoji="1" lang="en-US" altLang="ja-JP" sz="1200" dirty="0"/>
          </a:p>
          <a:p>
            <a:pPr marL="0" indent="0">
              <a:buNone/>
            </a:pPr>
            <a:r>
              <a:rPr lang="ja-JP" altLang="en-US" sz="1200"/>
              <a:t>発病者発生の際は、原則滞在者自身で検疫所から指定の連絡先に電話を行う。事業所は、発生が確認された（救急車到着等）場合は、自主待機者支援センターに連絡を行うこと。</a:t>
            </a:r>
            <a:r>
              <a:rPr kumimoji="1" lang="ja-JP" altLang="en-US" sz="1200"/>
              <a:t>発生後の消毒は手順に従って実施する。</a:t>
            </a:r>
            <a:endParaRPr kumimoji="1" lang="en-US" altLang="ja-JP" sz="1200" dirty="0"/>
          </a:p>
        </p:txBody>
      </p:sp>
      <p:pic>
        <p:nvPicPr>
          <p:cNvPr id="28" name="図 27">
            <a:extLst>
              <a:ext uri="{FF2B5EF4-FFF2-40B4-BE49-F238E27FC236}">
                <a16:creationId xmlns:a16="http://schemas.microsoft.com/office/drawing/2014/main" id="{BA3DAC01-52E5-074C-96D7-F7652D893B1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7488" y="3231536"/>
            <a:ext cx="869436" cy="869436"/>
          </a:xfrm>
          <a:prstGeom prst="rect">
            <a:avLst/>
          </a:prstGeom>
        </p:spPr>
      </p:pic>
      <p:pic>
        <p:nvPicPr>
          <p:cNvPr id="4" name="図 3">
            <a:extLst>
              <a:ext uri="{FF2B5EF4-FFF2-40B4-BE49-F238E27FC236}">
                <a16:creationId xmlns:a16="http://schemas.microsoft.com/office/drawing/2014/main" id="{17878760-3992-5C43-930C-D2B0F675032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96132" y="1739223"/>
            <a:ext cx="660710" cy="660710"/>
          </a:xfrm>
          <a:prstGeom prst="rect">
            <a:avLst/>
          </a:prstGeom>
        </p:spPr>
      </p:pic>
      <p:sp>
        <p:nvSpPr>
          <p:cNvPr id="29" name="テキスト ボックス 28">
            <a:extLst>
              <a:ext uri="{FF2B5EF4-FFF2-40B4-BE49-F238E27FC236}">
                <a16:creationId xmlns:a16="http://schemas.microsoft.com/office/drawing/2014/main" id="{AD26FD38-8204-0948-8172-B3AFC1439A0F}"/>
              </a:ext>
            </a:extLst>
          </p:cNvPr>
          <p:cNvSpPr txBox="1"/>
          <p:nvPr/>
        </p:nvSpPr>
        <p:spPr>
          <a:xfrm>
            <a:off x="4690766" y="1427483"/>
            <a:ext cx="1295618" cy="276999"/>
          </a:xfrm>
          <a:prstGeom prst="rect">
            <a:avLst/>
          </a:prstGeom>
          <a:noFill/>
          <a:ln>
            <a:noFill/>
          </a:ln>
        </p:spPr>
        <p:txBody>
          <a:bodyPr wrap="square" rtlCol="0">
            <a:spAutoFit/>
          </a:bodyPr>
          <a:lstStyle/>
          <a:p>
            <a:pPr algn="ctr"/>
            <a:r>
              <a:rPr kumimoji="1" lang="ja-JP" altLang="en-US" sz="1200"/>
              <a:t>契約法人</a:t>
            </a:r>
            <a:endParaRPr kumimoji="1" lang="en-US" altLang="ja-JP" sz="1200" dirty="0"/>
          </a:p>
        </p:txBody>
      </p:sp>
      <p:pic>
        <p:nvPicPr>
          <p:cNvPr id="30" name="図 29">
            <a:extLst>
              <a:ext uri="{FF2B5EF4-FFF2-40B4-BE49-F238E27FC236}">
                <a16:creationId xmlns:a16="http://schemas.microsoft.com/office/drawing/2014/main" id="{09B920E5-EDE4-6940-9776-FB0D846DBEB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910" y="5617750"/>
            <a:ext cx="742184" cy="742184"/>
          </a:xfrm>
          <a:prstGeom prst="rect">
            <a:avLst/>
          </a:prstGeom>
        </p:spPr>
      </p:pic>
      <p:sp>
        <p:nvSpPr>
          <p:cNvPr id="37" name="下矢印 36">
            <a:extLst>
              <a:ext uri="{FF2B5EF4-FFF2-40B4-BE49-F238E27FC236}">
                <a16:creationId xmlns:a16="http://schemas.microsoft.com/office/drawing/2014/main" id="{A4D30ECA-24A3-6D4E-8917-A134454A17F6}"/>
              </a:ext>
            </a:extLst>
          </p:cNvPr>
          <p:cNvSpPr/>
          <p:nvPr/>
        </p:nvSpPr>
        <p:spPr>
          <a:xfrm>
            <a:off x="6039201" y="4204283"/>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A3E01F27-8365-0540-92D5-98E3FE8D949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96132" y="3188105"/>
            <a:ext cx="618347" cy="618347"/>
          </a:xfrm>
          <a:prstGeom prst="rect">
            <a:avLst/>
          </a:prstGeom>
        </p:spPr>
      </p:pic>
      <p:sp>
        <p:nvSpPr>
          <p:cNvPr id="43" name="テキスト ボックス 42">
            <a:extLst>
              <a:ext uri="{FF2B5EF4-FFF2-40B4-BE49-F238E27FC236}">
                <a16:creationId xmlns:a16="http://schemas.microsoft.com/office/drawing/2014/main" id="{9EF230C9-90C3-004F-B463-D958526E3FCE}"/>
              </a:ext>
            </a:extLst>
          </p:cNvPr>
          <p:cNvSpPr txBox="1"/>
          <p:nvPr/>
        </p:nvSpPr>
        <p:spPr>
          <a:xfrm>
            <a:off x="4925535" y="2498044"/>
            <a:ext cx="835670" cy="276999"/>
          </a:xfrm>
          <a:prstGeom prst="rect">
            <a:avLst/>
          </a:prstGeom>
          <a:noFill/>
        </p:spPr>
        <p:txBody>
          <a:bodyPr wrap="square" rtlCol="0">
            <a:spAutoFit/>
          </a:bodyPr>
          <a:lstStyle/>
          <a:p>
            <a:pPr algn="ctr"/>
            <a:r>
              <a:rPr kumimoji="1" lang="ja-JP" altLang="en-US" sz="1200"/>
              <a:t>要請</a:t>
            </a:r>
          </a:p>
        </p:txBody>
      </p:sp>
      <p:sp>
        <p:nvSpPr>
          <p:cNvPr id="44" name="下矢印 43">
            <a:extLst>
              <a:ext uri="{FF2B5EF4-FFF2-40B4-BE49-F238E27FC236}">
                <a16:creationId xmlns:a16="http://schemas.microsoft.com/office/drawing/2014/main" id="{08C35E31-403B-2349-B06F-7862FA21C122}"/>
              </a:ext>
            </a:extLst>
          </p:cNvPr>
          <p:cNvSpPr/>
          <p:nvPr/>
        </p:nvSpPr>
        <p:spPr>
          <a:xfrm>
            <a:off x="5160365" y="2787739"/>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304C383-C521-F14D-B8CD-56CA89912FD1}"/>
              </a:ext>
            </a:extLst>
          </p:cNvPr>
          <p:cNvSpPr txBox="1"/>
          <p:nvPr/>
        </p:nvSpPr>
        <p:spPr>
          <a:xfrm>
            <a:off x="3920294" y="3836514"/>
            <a:ext cx="2066090" cy="276999"/>
          </a:xfrm>
          <a:prstGeom prst="rect">
            <a:avLst/>
          </a:prstGeom>
          <a:noFill/>
        </p:spPr>
        <p:txBody>
          <a:bodyPr wrap="square" rtlCol="0">
            <a:spAutoFit/>
          </a:bodyPr>
          <a:lstStyle/>
          <a:p>
            <a:pPr algn="r"/>
            <a:r>
              <a:rPr lang="ja-JP" altLang="en-US" sz="1200"/>
              <a:t>自主待機者支援センター</a:t>
            </a:r>
            <a:endParaRPr kumimoji="1" lang="ja-JP" altLang="en-US" sz="1200"/>
          </a:p>
        </p:txBody>
      </p:sp>
      <p:sp>
        <p:nvSpPr>
          <p:cNvPr id="46" name="下矢印 45">
            <a:extLst>
              <a:ext uri="{FF2B5EF4-FFF2-40B4-BE49-F238E27FC236}">
                <a16:creationId xmlns:a16="http://schemas.microsoft.com/office/drawing/2014/main" id="{5D17A893-5574-D040-BBFC-B2FC3EA88FB9}"/>
              </a:ext>
            </a:extLst>
          </p:cNvPr>
          <p:cNvSpPr/>
          <p:nvPr/>
        </p:nvSpPr>
        <p:spPr>
          <a:xfrm>
            <a:off x="5160365" y="4112956"/>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D79CA321-6282-054D-AF84-0E53C115DC59}"/>
              </a:ext>
            </a:extLst>
          </p:cNvPr>
          <p:cNvSpPr txBox="1"/>
          <p:nvPr/>
        </p:nvSpPr>
        <p:spPr>
          <a:xfrm>
            <a:off x="4754398" y="4547141"/>
            <a:ext cx="1049973" cy="276999"/>
          </a:xfrm>
          <a:prstGeom prst="rect">
            <a:avLst/>
          </a:prstGeom>
          <a:noFill/>
          <a:ln>
            <a:solidFill>
              <a:schemeClr val="tx1"/>
            </a:solidFill>
          </a:ln>
        </p:spPr>
        <p:txBody>
          <a:bodyPr wrap="square" rtlCol="0">
            <a:spAutoFit/>
          </a:bodyPr>
          <a:lstStyle/>
          <a:p>
            <a:pPr algn="ctr"/>
            <a:r>
              <a:rPr kumimoji="1" lang="en-US" altLang="ja-JP" sz="1200" dirty="0"/>
              <a:t>NEHOPS</a:t>
            </a:r>
          </a:p>
        </p:txBody>
      </p:sp>
      <p:pic>
        <p:nvPicPr>
          <p:cNvPr id="48" name="図 47">
            <a:extLst>
              <a:ext uri="{FF2B5EF4-FFF2-40B4-BE49-F238E27FC236}">
                <a16:creationId xmlns:a16="http://schemas.microsoft.com/office/drawing/2014/main" id="{AEF0F79E-4FEE-7341-B562-D159A1DB9BE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04371" y="1914542"/>
            <a:ext cx="759401" cy="759401"/>
          </a:xfrm>
          <a:prstGeom prst="rect">
            <a:avLst/>
          </a:prstGeom>
          <a:noFill/>
        </p:spPr>
      </p:pic>
      <p:sp>
        <p:nvSpPr>
          <p:cNvPr id="49" name="テキスト ボックス 48">
            <a:extLst>
              <a:ext uri="{FF2B5EF4-FFF2-40B4-BE49-F238E27FC236}">
                <a16:creationId xmlns:a16="http://schemas.microsoft.com/office/drawing/2014/main" id="{894F7F47-9FCE-174A-AB93-1ABA919168B9}"/>
              </a:ext>
            </a:extLst>
          </p:cNvPr>
          <p:cNvSpPr txBox="1"/>
          <p:nvPr/>
        </p:nvSpPr>
        <p:spPr>
          <a:xfrm>
            <a:off x="5766236" y="2643386"/>
            <a:ext cx="835670" cy="276999"/>
          </a:xfrm>
          <a:prstGeom prst="rect">
            <a:avLst/>
          </a:prstGeom>
          <a:noFill/>
        </p:spPr>
        <p:txBody>
          <a:bodyPr wrap="square" rtlCol="0">
            <a:spAutoFit/>
          </a:bodyPr>
          <a:lstStyle/>
          <a:p>
            <a:pPr algn="ctr"/>
            <a:r>
              <a:rPr kumimoji="1" lang="ja-JP" altLang="en-US" sz="1200"/>
              <a:t>到着</a:t>
            </a:r>
          </a:p>
        </p:txBody>
      </p:sp>
      <p:sp>
        <p:nvSpPr>
          <p:cNvPr id="50" name="下矢印 49">
            <a:extLst>
              <a:ext uri="{FF2B5EF4-FFF2-40B4-BE49-F238E27FC236}">
                <a16:creationId xmlns:a16="http://schemas.microsoft.com/office/drawing/2014/main" id="{EB7D52F2-45B9-7140-B0D0-2C5B399ED24F}"/>
              </a:ext>
            </a:extLst>
          </p:cNvPr>
          <p:cNvSpPr/>
          <p:nvPr/>
        </p:nvSpPr>
        <p:spPr>
          <a:xfrm>
            <a:off x="6001066" y="2985083"/>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C12DA333-61D6-C14D-93D0-318485A865F8}"/>
              </a:ext>
            </a:extLst>
          </p:cNvPr>
          <p:cNvPicPr>
            <a:picLocks noChangeAspect="1"/>
          </p:cNvPicPr>
          <p:nvPr/>
        </p:nvPicPr>
        <p:blipFill>
          <a:blip r:embed="rId8"/>
          <a:stretch>
            <a:fillRect/>
          </a:stretch>
        </p:blipFill>
        <p:spPr>
          <a:xfrm>
            <a:off x="5851895" y="6991675"/>
            <a:ext cx="684083" cy="406986"/>
          </a:xfrm>
          <a:prstGeom prst="rect">
            <a:avLst/>
          </a:prstGeom>
        </p:spPr>
      </p:pic>
      <p:pic>
        <p:nvPicPr>
          <p:cNvPr id="7" name="図 6">
            <a:extLst>
              <a:ext uri="{FF2B5EF4-FFF2-40B4-BE49-F238E27FC236}">
                <a16:creationId xmlns:a16="http://schemas.microsoft.com/office/drawing/2014/main" id="{8356524A-E6B1-0F48-9184-DE005F677B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27028" y="5487255"/>
            <a:ext cx="545863" cy="454886"/>
          </a:xfrm>
          <a:prstGeom prst="rect">
            <a:avLst/>
          </a:prstGeom>
        </p:spPr>
      </p:pic>
      <p:pic>
        <p:nvPicPr>
          <p:cNvPr id="8" name="図 7">
            <a:extLst>
              <a:ext uri="{FF2B5EF4-FFF2-40B4-BE49-F238E27FC236}">
                <a16:creationId xmlns:a16="http://schemas.microsoft.com/office/drawing/2014/main" id="{1988AD5E-FB3B-B944-9227-7BEE5DCFE6E9}"/>
              </a:ext>
            </a:extLst>
          </p:cNvPr>
          <p:cNvPicPr>
            <a:picLocks noChangeAspect="1"/>
          </p:cNvPicPr>
          <p:nvPr/>
        </p:nvPicPr>
        <p:blipFill>
          <a:blip r:embed="rId10"/>
          <a:stretch>
            <a:fillRect/>
          </a:stretch>
        </p:blipFill>
        <p:spPr>
          <a:xfrm>
            <a:off x="5851895" y="6138069"/>
            <a:ext cx="684083" cy="528216"/>
          </a:xfrm>
          <a:prstGeom prst="rect">
            <a:avLst/>
          </a:prstGeom>
        </p:spPr>
      </p:pic>
      <p:sp>
        <p:nvSpPr>
          <p:cNvPr id="53" name="テキスト ボックス 52">
            <a:extLst>
              <a:ext uri="{FF2B5EF4-FFF2-40B4-BE49-F238E27FC236}">
                <a16:creationId xmlns:a16="http://schemas.microsoft.com/office/drawing/2014/main" id="{606E97E1-A6A1-F04E-936A-56C4813EE55B}"/>
              </a:ext>
            </a:extLst>
          </p:cNvPr>
          <p:cNvSpPr txBox="1"/>
          <p:nvPr/>
        </p:nvSpPr>
        <p:spPr>
          <a:xfrm>
            <a:off x="5783119" y="6610162"/>
            <a:ext cx="835670" cy="276999"/>
          </a:xfrm>
          <a:prstGeom prst="rect">
            <a:avLst/>
          </a:prstGeom>
          <a:noFill/>
        </p:spPr>
        <p:txBody>
          <a:bodyPr wrap="square" rtlCol="0">
            <a:spAutoFit/>
          </a:bodyPr>
          <a:lstStyle/>
          <a:p>
            <a:pPr algn="ctr"/>
            <a:r>
              <a:rPr kumimoji="1" lang="ja-JP" altLang="en-US" sz="1200"/>
              <a:t>リネン</a:t>
            </a:r>
          </a:p>
        </p:txBody>
      </p:sp>
      <p:sp>
        <p:nvSpPr>
          <p:cNvPr id="54" name="テキスト ボックス 53">
            <a:extLst>
              <a:ext uri="{FF2B5EF4-FFF2-40B4-BE49-F238E27FC236}">
                <a16:creationId xmlns:a16="http://schemas.microsoft.com/office/drawing/2014/main" id="{77BCF31E-A1DE-0040-AEE1-B9C237EDD5B6}"/>
              </a:ext>
            </a:extLst>
          </p:cNvPr>
          <p:cNvSpPr txBox="1"/>
          <p:nvPr/>
        </p:nvSpPr>
        <p:spPr>
          <a:xfrm>
            <a:off x="5804371" y="5922683"/>
            <a:ext cx="835670" cy="276999"/>
          </a:xfrm>
          <a:prstGeom prst="rect">
            <a:avLst/>
          </a:prstGeom>
          <a:noFill/>
        </p:spPr>
        <p:txBody>
          <a:bodyPr wrap="square" rtlCol="0">
            <a:spAutoFit/>
          </a:bodyPr>
          <a:lstStyle/>
          <a:p>
            <a:pPr algn="ctr"/>
            <a:r>
              <a:rPr kumimoji="1" lang="ja-JP" altLang="en-US" sz="1200"/>
              <a:t>配食</a:t>
            </a:r>
          </a:p>
        </p:txBody>
      </p:sp>
      <p:sp>
        <p:nvSpPr>
          <p:cNvPr id="55" name="テキスト ボックス 54">
            <a:extLst>
              <a:ext uri="{FF2B5EF4-FFF2-40B4-BE49-F238E27FC236}">
                <a16:creationId xmlns:a16="http://schemas.microsoft.com/office/drawing/2014/main" id="{BAEAA752-6A91-1240-BA9A-D58AEE28135E}"/>
              </a:ext>
            </a:extLst>
          </p:cNvPr>
          <p:cNvSpPr txBox="1"/>
          <p:nvPr/>
        </p:nvSpPr>
        <p:spPr>
          <a:xfrm>
            <a:off x="5702887" y="7427103"/>
            <a:ext cx="953952" cy="276999"/>
          </a:xfrm>
          <a:prstGeom prst="rect">
            <a:avLst/>
          </a:prstGeom>
          <a:noFill/>
        </p:spPr>
        <p:txBody>
          <a:bodyPr wrap="square" rtlCol="0">
            <a:spAutoFit/>
          </a:bodyPr>
          <a:lstStyle/>
          <a:p>
            <a:pPr algn="ctr"/>
            <a:r>
              <a:rPr lang="ja-JP" altLang="en-US" sz="1200"/>
              <a:t>ランドリー</a:t>
            </a:r>
            <a:endParaRPr kumimoji="1" lang="ja-JP" altLang="en-US" sz="1200"/>
          </a:p>
        </p:txBody>
      </p:sp>
      <p:pic>
        <p:nvPicPr>
          <p:cNvPr id="56" name="図 55">
            <a:extLst>
              <a:ext uri="{FF2B5EF4-FFF2-40B4-BE49-F238E27FC236}">
                <a16:creationId xmlns:a16="http://schemas.microsoft.com/office/drawing/2014/main" id="{7B3DEDD1-352B-8C48-8041-04C17660A23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49353" y="8234272"/>
            <a:ext cx="869436" cy="869436"/>
          </a:xfrm>
          <a:prstGeom prst="rect">
            <a:avLst/>
          </a:prstGeom>
        </p:spPr>
      </p:pic>
      <p:sp>
        <p:nvSpPr>
          <p:cNvPr id="57" name="下矢印 56">
            <a:extLst>
              <a:ext uri="{FF2B5EF4-FFF2-40B4-BE49-F238E27FC236}">
                <a16:creationId xmlns:a16="http://schemas.microsoft.com/office/drawing/2014/main" id="{3872DE37-09E3-5B4E-BDCB-08613F559456}"/>
              </a:ext>
            </a:extLst>
          </p:cNvPr>
          <p:cNvSpPr/>
          <p:nvPr/>
        </p:nvSpPr>
        <p:spPr>
          <a:xfrm>
            <a:off x="6001066" y="7778571"/>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2C0AA9D4-F7FA-8D4B-87E8-2EA89866E4BD}"/>
              </a:ext>
            </a:extLst>
          </p:cNvPr>
          <p:cNvSpPr txBox="1"/>
          <p:nvPr/>
        </p:nvSpPr>
        <p:spPr>
          <a:xfrm>
            <a:off x="5766236" y="8062560"/>
            <a:ext cx="835670" cy="276999"/>
          </a:xfrm>
          <a:prstGeom prst="rect">
            <a:avLst/>
          </a:prstGeom>
          <a:noFill/>
        </p:spPr>
        <p:txBody>
          <a:bodyPr wrap="square" rtlCol="0">
            <a:spAutoFit/>
          </a:bodyPr>
          <a:lstStyle/>
          <a:p>
            <a:pPr algn="ctr"/>
            <a:r>
              <a:rPr lang="ja-JP" altLang="en-US" sz="1200"/>
              <a:t>出立</a:t>
            </a:r>
            <a:endParaRPr kumimoji="1" lang="ja-JP" altLang="en-US" sz="1200"/>
          </a:p>
        </p:txBody>
      </p:sp>
      <p:sp>
        <p:nvSpPr>
          <p:cNvPr id="60" name="下矢印 59">
            <a:extLst>
              <a:ext uri="{FF2B5EF4-FFF2-40B4-BE49-F238E27FC236}">
                <a16:creationId xmlns:a16="http://schemas.microsoft.com/office/drawing/2014/main" id="{A475CE3E-0965-1141-9BF2-85EA8B2A5B8E}"/>
              </a:ext>
            </a:extLst>
          </p:cNvPr>
          <p:cNvSpPr/>
          <p:nvPr/>
        </p:nvSpPr>
        <p:spPr>
          <a:xfrm rot="10800000">
            <a:off x="5160365" y="5250447"/>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6842B0CE-BD28-174B-B068-8F5B27E31D52}"/>
              </a:ext>
            </a:extLst>
          </p:cNvPr>
          <p:cNvSpPr txBox="1"/>
          <p:nvPr/>
        </p:nvSpPr>
        <p:spPr>
          <a:xfrm>
            <a:off x="4944939" y="6371043"/>
            <a:ext cx="835670" cy="276999"/>
          </a:xfrm>
          <a:prstGeom prst="rect">
            <a:avLst/>
          </a:prstGeom>
          <a:noFill/>
        </p:spPr>
        <p:txBody>
          <a:bodyPr wrap="square" rtlCol="0">
            <a:spAutoFit/>
          </a:bodyPr>
          <a:lstStyle/>
          <a:p>
            <a:pPr algn="ctr"/>
            <a:r>
              <a:rPr lang="ja-JP" altLang="en-US" sz="1200"/>
              <a:t>滞在</a:t>
            </a:r>
            <a:endParaRPr kumimoji="1" lang="ja-JP" altLang="en-US" sz="1200"/>
          </a:p>
        </p:txBody>
      </p:sp>
      <p:sp>
        <p:nvSpPr>
          <p:cNvPr id="66" name="テキスト ボックス 65">
            <a:extLst>
              <a:ext uri="{FF2B5EF4-FFF2-40B4-BE49-F238E27FC236}">
                <a16:creationId xmlns:a16="http://schemas.microsoft.com/office/drawing/2014/main" id="{2987DEAE-41B4-6A4C-BB95-8B5A80142C8E}"/>
              </a:ext>
            </a:extLst>
          </p:cNvPr>
          <p:cNvSpPr txBox="1"/>
          <p:nvPr/>
        </p:nvSpPr>
        <p:spPr>
          <a:xfrm>
            <a:off x="3724476" y="5343202"/>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67" name="テキスト ボックス 66">
            <a:extLst>
              <a:ext uri="{FF2B5EF4-FFF2-40B4-BE49-F238E27FC236}">
                <a16:creationId xmlns:a16="http://schemas.microsoft.com/office/drawing/2014/main" id="{59870414-EEC6-724F-A1AD-048D7A5D233D}"/>
              </a:ext>
            </a:extLst>
          </p:cNvPr>
          <p:cNvSpPr txBox="1"/>
          <p:nvPr/>
        </p:nvSpPr>
        <p:spPr>
          <a:xfrm>
            <a:off x="3780805" y="5534896"/>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cxnSp>
        <p:nvCxnSpPr>
          <p:cNvPr id="68" name="カギ線コネクタ 67">
            <a:extLst>
              <a:ext uri="{FF2B5EF4-FFF2-40B4-BE49-F238E27FC236}">
                <a16:creationId xmlns:a16="http://schemas.microsoft.com/office/drawing/2014/main" id="{C064824B-808D-8C46-85A1-C7F364CBA505}"/>
              </a:ext>
            </a:extLst>
          </p:cNvPr>
          <p:cNvCxnSpPr>
            <a:cxnSpLocks/>
            <a:stCxn id="5" idx="1"/>
            <a:endCxn id="67" idx="1"/>
          </p:cNvCxnSpPr>
          <p:nvPr/>
        </p:nvCxnSpPr>
        <p:spPr>
          <a:xfrm rot="10800000" flipV="1">
            <a:off x="3780806" y="3497279"/>
            <a:ext cx="1215327" cy="2268450"/>
          </a:xfrm>
          <a:prstGeom prst="bentConnector3">
            <a:avLst>
              <a:gd name="adj1" fmla="val 11881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カギ線コネクタ 68">
            <a:extLst>
              <a:ext uri="{FF2B5EF4-FFF2-40B4-BE49-F238E27FC236}">
                <a16:creationId xmlns:a16="http://schemas.microsoft.com/office/drawing/2014/main" id="{410C8950-4CA1-E947-AFFB-C92101CF6E56}"/>
              </a:ext>
            </a:extLst>
          </p:cNvPr>
          <p:cNvCxnSpPr>
            <a:cxnSpLocks/>
            <a:stCxn id="5" idx="1"/>
            <a:endCxn id="4" idx="1"/>
          </p:cNvCxnSpPr>
          <p:nvPr/>
        </p:nvCxnSpPr>
        <p:spPr>
          <a:xfrm rot="10800000">
            <a:off x="4996132" y="2069579"/>
            <a:ext cx="12700" cy="1427701"/>
          </a:xfrm>
          <a:prstGeom prst="bentConnector3">
            <a:avLst>
              <a:gd name="adj1" fmla="val 7017386"/>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DA1DE11E-2F42-A547-8C82-410E28F5BA19}"/>
              </a:ext>
            </a:extLst>
          </p:cNvPr>
          <p:cNvSpPr txBox="1"/>
          <p:nvPr/>
        </p:nvSpPr>
        <p:spPr>
          <a:xfrm>
            <a:off x="3834487" y="3358778"/>
            <a:ext cx="964312" cy="276999"/>
          </a:xfrm>
          <a:prstGeom prst="rect">
            <a:avLst/>
          </a:prstGeom>
          <a:solidFill>
            <a:schemeClr val="bg1"/>
          </a:solidFill>
          <a:ln>
            <a:solidFill>
              <a:schemeClr val="accent1"/>
            </a:solidFill>
          </a:ln>
        </p:spPr>
        <p:txBody>
          <a:bodyPr wrap="square" rtlCol="0">
            <a:spAutoFit/>
          </a:bodyPr>
          <a:lstStyle/>
          <a:p>
            <a:pPr algn="ctr"/>
            <a:r>
              <a:rPr kumimoji="1" lang="ja-JP" altLang="en-US" sz="1200"/>
              <a:t>発症時対応</a:t>
            </a:r>
            <a:endParaRPr kumimoji="1" lang="en-US" altLang="ja-JP" sz="1200" dirty="0"/>
          </a:p>
        </p:txBody>
      </p:sp>
      <p:pic>
        <p:nvPicPr>
          <p:cNvPr id="71" name="図 70">
            <a:extLst>
              <a:ext uri="{FF2B5EF4-FFF2-40B4-BE49-F238E27FC236}">
                <a16:creationId xmlns:a16="http://schemas.microsoft.com/office/drawing/2014/main" id="{EAF6A746-3F9D-734E-B070-05D40B7453B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20294" y="6407825"/>
            <a:ext cx="898481" cy="898481"/>
          </a:xfrm>
          <a:prstGeom prst="rect">
            <a:avLst/>
          </a:prstGeom>
        </p:spPr>
      </p:pic>
      <p:pic>
        <p:nvPicPr>
          <p:cNvPr id="72" name="図 71">
            <a:extLst>
              <a:ext uri="{FF2B5EF4-FFF2-40B4-BE49-F238E27FC236}">
                <a16:creationId xmlns:a16="http://schemas.microsoft.com/office/drawing/2014/main" id="{FB2273B2-472D-9C42-A592-BFC81116F155}"/>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19102" r="23054"/>
          <a:stretch/>
        </p:blipFill>
        <p:spPr>
          <a:xfrm>
            <a:off x="3973215" y="7391573"/>
            <a:ext cx="796605" cy="853989"/>
          </a:xfrm>
          <a:prstGeom prst="rect">
            <a:avLst/>
          </a:prstGeom>
        </p:spPr>
      </p:pic>
      <p:sp>
        <p:nvSpPr>
          <p:cNvPr id="73" name="下矢印 72">
            <a:extLst>
              <a:ext uri="{FF2B5EF4-FFF2-40B4-BE49-F238E27FC236}">
                <a16:creationId xmlns:a16="http://schemas.microsoft.com/office/drawing/2014/main" id="{8A257A60-1B9F-4F46-9AF0-FD05D808980E}"/>
              </a:ext>
            </a:extLst>
          </p:cNvPr>
          <p:cNvSpPr/>
          <p:nvPr/>
        </p:nvSpPr>
        <p:spPr>
          <a:xfrm>
            <a:off x="4215723" y="7221039"/>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下矢印 73">
            <a:extLst>
              <a:ext uri="{FF2B5EF4-FFF2-40B4-BE49-F238E27FC236}">
                <a16:creationId xmlns:a16="http://schemas.microsoft.com/office/drawing/2014/main" id="{D4B789D4-186A-F549-8034-00CCA5102F1A}"/>
              </a:ext>
            </a:extLst>
          </p:cNvPr>
          <p:cNvSpPr/>
          <p:nvPr/>
        </p:nvSpPr>
        <p:spPr>
          <a:xfrm>
            <a:off x="4215723" y="609460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十字形 75">
            <a:extLst>
              <a:ext uri="{FF2B5EF4-FFF2-40B4-BE49-F238E27FC236}">
                <a16:creationId xmlns:a16="http://schemas.microsoft.com/office/drawing/2014/main" id="{B77B1C30-0131-0344-AAA0-A8DEAFA7AAAD}"/>
              </a:ext>
            </a:extLst>
          </p:cNvPr>
          <p:cNvSpPr/>
          <p:nvPr/>
        </p:nvSpPr>
        <p:spPr>
          <a:xfrm rot="18900000">
            <a:off x="5902835" y="6935676"/>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E5D3E982-E6F2-6440-A18C-3382253FD148}"/>
              </a:ext>
            </a:extLst>
          </p:cNvPr>
          <p:cNvSpPr txBox="1"/>
          <p:nvPr/>
        </p:nvSpPr>
        <p:spPr>
          <a:xfrm>
            <a:off x="4754398" y="4866783"/>
            <a:ext cx="1049973" cy="276999"/>
          </a:xfrm>
          <a:prstGeom prst="rect">
            <a:avLst/>
          </a:prstGeom>
          <a:noFill/>
          <a:ln>
            <a:solidFill>
              <a:schemeClr val="tx1"/>
            </a:solidFill>
          </a:ln>
        </p:spPr>
        <p:txBody>
          <a:bodyPr wrap="square" rtlCol="0">
            <a:spAutoFit/>
          </a:bodyPr>
          <a:lstStyle/>
          <a:p>
            <a:pPr algn="ctr"/>
            <a:r>
              <a:rPr kumimoji="1" lang="ja-JP" altLang="en-US" sz="1200"/>
              <a:t>システム</a:t>
            </a:r>
            <a:endParaRPr kumimoji="1" lang="en-US" altLang="ja-JP" sz="1200" dirty="0"/>
          </a:p>
        </p:txBody>
      </p:sp>
      <p:sp>
        <p:nvSpPr>
          <p:cNvPr id="20" name="正方形/長方形 19">
            <a:extLst>
              <a:ext uri="{FF2B5EF4-FFF2-40B4-BE49-F238E27FC236}">
                <a16:creationId xmlns:a16="http://schemas.microsoft.com/office/drawing/2014/main" id="{F9181139-5BC8-3D43-B0E4-4D27F51817F4}"/>
              </a:ext>
            </a:extLst>
          </p:cNvPr>
          <p:cNvSpPr/>
          <p:nvPr/>
        </p:nvSpPr>
        <p:spPr>
          <a:xfrm>
            <a:off x="171249" y="1857927"/>
            <a:ext cx="313742" cy="788172"/>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対象者</a:t>
            </a:r>
            <a:endParaRPr kumimoji="1" lang="ja-JP" altLang="en-US" sz="900">
              <a:solidFill>
                <a:schemeClr val="tx1">
                  <a:lumMod val="65000"/>
                  <a:lumOff val="35000"/>
                </a:schemeClr>
              </a:solidFill>
            </a:endParaRPr>
          </a:p>
        </p:txBody>
      </p:sp>
      <p:sp>
        <p:nvSpPr>
          <p:cNvPr id="80" name="正方形/長方形 79">
            <a:extLst>
              <a:ext uri="{FF2B5EF4-FFF2-40B4-BE49-F238E27FC236}">
                <a16:creationId xmlns:a16="http://schemas.microsoft.com/office/drawing/2014/main" id="{348B4959-46C3-9544-AB63-F8BB3324A1AC}"/>
              </a:ext>
            </a:extLst>
          </p:cNvPr>
          <p:cNvSpPr/>
          <p:nvPr/>
        </p:nvSpPr>
        <p:spPr>
          <a:xfrm>
            <a:off x="171249" y="2687659"/>
            <a:ext cx="313742" cy="1849053"/>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受付</a:t>
            </a:r>
          </a:p>
        </p:txBody>
      </p:sp>
      <p:sp>
        <p:nvSpPr>
          <p:cNvPr id="81" name="正方形/長方形 80">
            <a:extLst>
              <a:ext uri="{FF2B5EF4-FFF2-40B4-BE49-F238E27FC236}">
                <a16:creationId xmlns:a16="http://schemas.microsoft.com/office/drawing/2014/main" id="{B686A7C5-A588-9941-9852-10B5C924BFDB}"/>
              </a:ext>
            </a:extLst>
          </p:cNvPr>
          <p:cNvSpPr/>
          <p:nvPr/>
        </p:nvSpPr>
        <p:spPr>
          <a:xfrm>
            <a:off x="171249" y="4579746"/>
            <a:ext cx="313742" cy="714947"/>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滞在管理</a:t>
            </a:r>
          </a:p>
        </p:txBody>
      </p:sp>
      <p:sp>
        <p:nvSpPr>
          <p:cNvPr id="82" name="正方形/長方形 81">
            <a:extLst>
              <a:ext uri="{FF2B5EF4-FFF2-40B4-BE49-F238E27FC236}">
                <a16:creationId xmlns:a16="http://schemas.microsoft.com/office/drawing/2014/main" id="{FA837937-837C-DD4B-A7C2-2B692EC75D96}"/>
              </a:ext>
            </a:extLst>
          </p:cNvPr>
          <p:cNvSpPr/>
          <p:nvPr/>
        </p:nvSpPr>
        <p:spPr>
          <a:xfrm>
            <a:off x="171249" y="5340716"/>
            <a:ext cx="313742" cy="913975"/>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リネン清掃</a:t>
            </a:r>
          </a:p>
        </p:txBody>
      </p:sp>
      <p:sp>
        <p:nvSpPr>
          <p:cNvPr id="83" name="正方形/長方形 82">
            <a:extLst>
              <a:ext uri="{FF2B5EF4-FFF2-40B4-BE49-F238E27FC236}">
                <a16:creationId xmlns:a16="http://schemas.microsoft.com/office/drawing/2014/main" id="{E20113AE-B7C8-EA45-8D79-881A7E2B4BEC}"/>
              </a:ext>
            </a:extLst>
          </p:cNvPr>
          <p:cNvSpPr/>
          <p:nvPr/>
        </p:nvSpPr>
        <p:spPr>
          <a:xfrm>
            <a:off x="154217" y="6288982"/>
            <a:ext cx="330774" cy="1102591"/>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900">
                <a:solidFill>
                  <a:schemeClr val="tx1">
                    <a:lumMod val="65000"/>
                    <a:lumOff val="35000"/>
                  </a:schemeClr>
                </a:solidFill>
              </a:rPr>
              <a:t>配食</a:t>
            </a:r>
          </a:p>
        </p:txBody>
      </p:sp>
      <p:sp>
        <p:nvSpPr>
          <p:cNvPr id="84" name="正方形/長方形 83">
            <a:extLst>
              <a:ext uri="{FF2B5EF4-FFF2-40B4-BE49-F238E27FC236}">
                <a16:creationId xmlns:a16="http://schemas.microsoft.com/office/drawing/2014/main" id="{C96E1437-E5E7-3E42-AB50-BB2F3DF14C4C}"/>
              </a:ext>
            </a:extLst>
          </p:cNvPr>
          <p:cNvSpPr/>
          <p:nvPr/>
        </p:nvSpPr>
        <p:spPr>
          <a:xfrm>
            <a:off x="171249" y="7438717"/>
            <a:ext cx="313742" cy="913975"/>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環境衛生</a:t>
            </a:r>
            <a:endParaRPr kumimoji="1" lang="ja-JP" altLang="en-US" sz="900">
              <a:solidFill>
                <a:schemeClr val="tx1">
                  <a:lumMod val="65000"/>
                  <a:lumOff val="35000"/>
                </a:schemeClr>
              </a:solidFill>
            </a:endParaRPr>
          </a:p>
        </p:txBody>
      </p:sp>
      <p:sp>
        <p:nvSpPr>
          <p:cNvPr id="85" name="正方形/長方形 84">
            <a:extLst>
              <a:ext uri="{FF2B5EF4-FFF2-40B4-BE49-F238E27FC236}">
                <a16:creationId xmlns:a16="http://schemas.microsoft.com/office/drawing/2014/main" id="{6082CD78-CF4A-4648-9F51-FF553F1FD80F}"/>
              </a:ext>
            </a:extLst>
          </p:cNvPr>
          <p:cNvSpPr/>
          <p:nvPr/>
        </p:nvSpPr>
        <p:spPr>
          <a:xfrm>
            <a:off x="154217" y="8386983"/>
            <a:ext cx="330774" cy="1248084"/>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sz="900">
                <a:solidFill>
                  <a:schemeClr val="tx1">
                    <a:lumMod val="65000"/>
                    <a:lumOff val="35000"/>
                  </a:schemeClr>
                </a:solidFill>
              </a:rPr>
              <a:t>発症対応</a:t>
            </a:r>
            <a:endParaRPr kumimoji="1" lang="ja-JP" altLang="en-US" sz="900">
              <a:solidFill>
                <a:schemeClr val="tx1">
                  <a:lumMod val="65000"/>
                  <a:lumOff val="35000"/>
                </a:schemeClr>
              </a:solidFill>
            </a:endParaRPr>
          </a:p>
        </p:txBody>
      </p:sp>
      <p:pic>
        <p:nvPicPr>
          <p:cNvPr id="86" name="図 85">
            <a:extLst>
              <a:ext uri="{FF2B5EF4-FFF2-40B4-BE49-F238E27FC236}">
                <a16:creationId xmlns:a16="http://schemas.microsoft.com/office/drawing/2014/main" id="{B0C9DFDB-BC9F-5944-9779-CB5E28FAC3AA}"/>
              </a:ext>
            </a:extLst>
          </p:cNvPr>
          <p:cNvPicPr>
            <a:picLocks noChangeAspect="1"/>
          </p:cNvPicPr>
          <p:nvPr/>
        </p:nvPicPr>
        <p:blipFill>
          <a:blip r:embed="rId13"/>
          <a:stretch>
            <a:fillRect/>
          </a:stretch>
        </p:blipFill>
        <p:spPr>
          <a:xfrm>
            <a:off x="5914354" y="4523608"/>
            <a:ext cx="573199" cy="573199"/>
          </a:xfrm>
          <a:prstGeom prst="rect">
            <a:avLst/>
          </a:prstGeom>
        </p:spPr>
      </p:pic>
      <p:sp>
        <p:nvSpPr>
          <p:cNvPr id="87" name="テキスト ボックス 86">
            <a:extLst>
              <a:ext uri="{FF2B5EF4-FFF2-40B4-BE49-F238E27FC236}">
                <a16:creationId xmlns:a16="http://schemas.microsoft.com/office/drawing/2014/main" id="{33C597AE-E474-EC46-91FA-397BDA1C582E}"/>
              </a:ext>
            </a:extLst>
          </p:cNvPr>
          <p:cNvSpPr txBox="1"/>
          <p:nvPr/>
        </p:nvSpPr>
        <p:spPr>
          <a:xfrm>
            <a:off x="5804371" y="5071399"/>
            <a:ext cx="835670" cy="276999"/>
          </a:xfrm>
          <a:prstGeom prst="rect">
            <a:avLst/>
          </a:prstGeom>
          <a:noFill/>
        </p:spPr>
        <p:txBody>
          <a:bodyPr wrap="square" rtlCol="0">
            <a:spAutoFit/>
          </a:bodyPr>
          <a:lstStyle/>
          <a:p>
            <a:pPr algn="ctr"/>
            <a:r>
              <a:rPr lang="ja-JP" altLang="en-US" sz="1200"/>
              <a:t>アプリ</a:t>
            </a:r>
            <a:endParaRPr kumimoji="1" lang="ja-JP" altLang="en-US" sz="1200"/>
          </a:p>
        </p:txBody>
      </p:sp>
      <p:sp>
        <p:nvSpPr>
          <p:cNvPr id="9" name="スライド番号プレースホルダー 8">
            <a:extLst>
              <a:ext uri="{FF2B5EF4-FFF2-40B4-BE49-F238E27FC236}">
                <a16:creationId xmlns:a16="http://schemas.microsoft.com/office/drawing/2014/main" id="{F713722F-B83A-EF4B-AE6C-6503C74288BE}"/>
              </a:ext>
            </a:extLst>
          </p:cNvPr>
          <p:cNvSpPr>
            <a:spLocks noGrp="1"/>
          </p:cNvSpPr>
          <p:nvPr>
            <p:ph type="sldNum" sz="quarter" idx="12"/>
          </p:nvPr>
        </p:nvSpPr>
        <p:spPr/>
        <p:txBody>
          <a:bodyPr/>
          <a:lstStyle/>
          <a:p>
            <a:fld id="{D26F39CE-828E-974C-A2DD-8D56C23B278A}" type="slidenum">
              <a:rPr kumimoji="1" lang="ja-JP" altLang="en-US" smtClean="0"/>
              <a:t>10</a:t>
            </a:fld>
            <a:endParaRPr kumimoji="1" lang="ja-JP" altLang="en-US"/>
          </a:p>
        </p:txBody>
      </p:sp>
    </p:spTree>
    <p:extLst>
      <p:ext uri="{BB962C8B-B14F-4D97-AF65-F5344CB8AC3E}">
        <p14:creationId xmlns:p14="http://schemas.microsoft.com/office/powerpoint/2010/main" val="1600462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B5D656-0570-7040-9F66-058F7E76CBB8}"/>
              </a:ext>
            </a:extLst>
          </p:cNvPr>
          <p:cNvSpPr>
            <a:spLocks noGrp="1"/>
          </p:cNvSpPr>
          <p:nvPr>
            <p:ph type="title"/>
          </p:nvPr>
        </p:nvSpPr>
        <p:spPr/>
        <p:txBody>
          <a:bodyPr/>
          <a:lstStyle/>
          <a:p>
            <a:r>
              <a:rPr lang="en-US" altLang="ja-JP" dirty="0"/>
              <a:t>6. </a:t>
            </a:r>
            <a:r>
              <a:rPr lang="ja-JP" altLang="en-US"/>
              <a:t>待機者アプリ</a:t>
            </a:r>
            <a:endParaRPr kumimoji="1" lang="ja-JP" altLang="en-US"/>
          </a:p>
        </p:txBody>
      </p:sp>
      <p:sp>
        <p:nvSpPr>
          <p:cNvPr id="4" name="テキスト ボックス 3">
            <a:extLst>
              <a:ext uri="{FF2B5EF4-FFF2-40B4-BE49-F238E27FC236}">
                <a16:creationId xmlns:a16="http://schemas.microsoft.com/office/drawing/2014/main" id="{F0A0C2E3-7C0A-F644-B672-78F389380413}"/>
              </a:ext>
            </a:extLst>
          </p:cNvPr>
          <p:cNvSpPr txBox="1"/>
          <p:nvPr/>
        </p:nvSpPr>
        <p:spPr>
          <a:xfrm>
            <a:off x="2564868" y="4369161"/>
            <a:ext cx="1671437" cy="461665"/>
          </a:xfrm>
          <a:prstGeom prst="rect">
            <a:avLst/>
          </a:prstGeom>
          <a:noFill/>
        </p:spPr>
        <p:txBody>
          <a:bodyPr wrap="square" rtlCol="0">
            <a:spAutoFit/>
          </a:bodyPr>
          <a:lstStyle/>
          <a:p>
            <a:pPr algn="ctr"/>
            <a:r>
              <a:rPr kumimoji="1" lang="ja-JP" altLang="en-US" sz="1200"/>
              <a:t>到着入室時に</a:t>
            </a:r>
            <a:endParaRPr kumimoji="1" lang="en-US" altLang="ja-JP" sz="1200" dirty="0"/>
          </a:p>
          <a:p>
            <a:pPr algn="ctr"/>
            <a:r>
              <a:rPr kumimoji="1" lang="ja-JP" altLang="en-US" sz="1200"/>
              <a:t>インストール</a:t>
            </a:r>
          </a:p>
        </p:txBody>
      </p:sp>
      <p:pic>
        <p:nvPicPr>
          <p:cNvPr id="6" name="図 5">
            <a:extLst>
              <a:ext uri="{FF2B5EF4-FFF2-40B4-BE49-F238E27FC236}">
                <a16:creationId xmlns:a16="http://schemas.microsoft.com/office/drawing/2014/main" id="{8C213398-B99C-564E-871E-2BA1BFC07F3F}"/>
              </a:ext>
            </a:extLst>
          </p:cNvPr>
          <p:cNvPicPr>
            <a:picLocks noChangeAspect="1"/>
          </p:cNvPicPr>
          <p:nvPr/>
        </p:nvPicPr>
        <p:blipFill>
          <a:blip r:embed="rId2"/>
          <a:stretch>
            <a:fillRect/>
          </a:stretch>
        </p:blipFill>
        <p:spPr>
          <a:xfrm>
            <a:off x="3056448" y="3606183"/>
            <a:ext cx="688279" cy="688279"/>
          </a:xfrm>
          <a:prstGeom prst="rect">
            <a:avLst/>
          </a:prstGeom>
        </p:spPr>
      </p:pic>
      <p:sp>
        <p:nvSpPr>
          <p:cNvPr id="8" name="テキスト ボックス 7">
            <a:extLst>
              <a:ext uri="{FF2B5EF4-FFF2-40B4-BE49-F238E27FC236}">
                <a16:creationId xmlns:a16="http://schemas.microsoft.com/office/drawing/2014/main" id="{D700CF4F-C069-CE4D-A279-DFEA3A2C380E}"/>
              </a:ext>
            </a:extLst>
          </p:cNvPr>
          <p:cNvSpPr txBox="1"/>
          <p:nvPr/>
        </p:nvSpPr>
        <p:spPr>
          <a:xfrm>
            <a:off x="364287" y="7335087"/>
            <a:ext cx="1372802" cy="276999"/>
          </a:xfrm>
          <a:prstGeom prst="rect">
            <a:avLst/>
          </a:prstGeom>
          <a:noFill/>
        </p:spPr>
        <p:txBody>
          <a:bodyPr wrap="square" rtlCol="0">
            <a:spAutoFit/>
          </a:bodyPr>
          <a:lstStyle/>
          <a:p>
            <a:pPr algn="ctr"/>
            <a:r>
              <a:rPr kumimoji="1" lang="ja-JP" altLang="en-US" sz="1200"/>
              <a:t>配食会社</a:t>
            </a:r>
          </a:p>
        </p:txBody>
      </p:sp>
      <p:pic>
        <p:nvPicPr>
          <p:cNvPr id="10" name="図 9">
            <a:extLst>
              <a:ext uri="{FF2B5EF4-FFF2-40B4-BE49-F238E27FC236}">
                <a16:creationId xmlns:a16="http://schemas.microsoft.com/office/drawing/2014/main" id="{116AD1D6-B091-634C-8786-C7932576C37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800000">
            <a:off x="3926282" y="6199332"/>
            <a:ext cx="522062" cy="392559"/>
          </a:xfrm>
          <a:prstGeom prst="rect">
            <a:avLst/>
          </a:prstGeom>
        </p:spPr>
      </p:pic>
      <p:pic>
        <p:nvPicPr>
          <p:cNvPr id="3" name="図 2">
            <a:extLst>
              <a:ext uri="{FF2B5EF4-FFF2-40B4-BE49-F238E27FC236}">
                <a16:creationId xmlns:a16="http://schemas.microsoft.com/office/drawing/2014/main" id="{FABE9BF0-E3D4-FE44-95C5-7A1B32E44FA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720" y="6193057"/>
            <a:ext cx="1446463" cy="1034454"/>
          </a:xfrm>
          <a:prstGeom prst="rect">
            <a:avLst/>
          </a:prstGeom>
        </p:spPr>
      </p:pic>
      <p:pic>
        <p:nvPicPr>
          <p:cNvPr id="11" name="図 10">
            <a:extLst>
              <a:ext uri="{FF2B5EF4-FFF2-40B4-BE49-F238E27FC236}">
                <a16:creationId xmlns:a16="http://schemas.microsoft.com/office/drawing/2014/main" id="{F7A2777E-F2B0-B54F-AE11-9E4685BBAEF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32355" y="6630391"/>
            <a:ext cx="640689" cy="640689"/>
          </a:xfrm>
          <a:prstGeom prst="rect">
            <a:avLst/>
          </a:prstGeom>
        </p:spPr>
      </p:pic>
      <p:sp>
        <p:nvSpPr>
          <p:cNvPr id="12" name="テキスト ボックス 11">
            <a:extLst>
              <a:ext uri="{FF2B5EF4-FFF2-40B4-BE49-F238E27FC236}">
                <a16:creationId xmlns:a16="http://schemas.microsoft.com/office/drawing/2014/main" id="{8F6BA7B0-611F-BF40-B69C-D1C589F3F49F}"/>
              </a:ext>
            </a:extLst>
          </p:cNvPr>
          <p:cNvSpPr txBox="1"/>
          <p:nvPr/>
        </p:nvSpPr>
        <p:spPr>
          <a:xfrm>
            <a:off x="3429000" y="7335087"/>
            <a:ext cx="1491961" cy="276999"/>
          </a:xfrm>
          <a:prstGeom prst="rect">
            <a:avLst/>
          </a:prstGeom>
          <a:noFill/>
        </p:spPr>
        <p:txBody>
          <a:bodyPr wrap="square" rtlCol="0">
            <a:spAutoFit/>
          </a:bodyPr>
          <a:lstStyle/>
          <a:p>
            <a:pPr algn="ctr"/>
            <a:r>
              <a:rPr lang="ja-JP" altLang="en-US" sz="1200"/>
              <a:t>居場所管理</a:t>
            </a:r>
            <a:endParaRPr kumimoji="1" lang="ja-JP" altLang="en-US" sz="1200"/>
          </a:p>
        </p:txBody>
      </p:sp>
      <p:sp>
        <p:nvSpPr>
          <p:cNvPr id="13" name="テキスト ボックス 12">
            <a:extLst>
              <a:ext uri="{FF2B5EF4-FFF2-40B4-BE49-F238E27FC236}">
                <a16:creationId xmlns:a16="http://schemas.microsoft.com/office/drawing/2014/main" id="{83288246-9A1C-4542-B974-1711F94BE8BD}"/>
              </a:ext>
            </a:extLst>
          </p:cNvPr>
          <p:cNvSpPr txBox="1"/>
          <p:nvPr/>
        </p:nvSpPr>
        <p:spPr>
          <a:xfrm>
            <a:off x="4946665" y="7335087"/>
            <a:ext cx="1491961" cy="276999"/>
          </a:xfrm>
          <a:prstGeom prst="rect">
            <a:avLst/>
          </a:prstGeom>
          <a:noFill/>
        </p:spPr>
        <p:txBody>
          <a:bodyPr wrap="square" rtlCol="0">
            <a:spAutoFit/>
          </a:bodyPr>
          <a:lstStyle/>
          <a:p>
            <a:pPr algn="ctr"/>
            <a:r>
              <a:rPr lang="ja-JP" altLang="en-US" sz="1200"/>
              <a:t>出立通知</a:t>
            </a:r>
            <a:endParaRPr kumimoji="1" lang="ja-JP" altLang="en-US" sz="1200"/>
          </a:p>
        </p:txBody>
      </p:sp>
      <p:pic>
        <p:nvPicPr>
          <p:cNvPr id="14" name="図 13">
            <a:extLst>
              <a:ext uri="{FF2B5EF4-FFF2-40B4-BE49-F238E27FC236}">
                <a16:creationId xmlns:a16="http://schemas.microsoft.com/office/drawing/2014/main" id="{99D74A02-A1E8-274F-A586-9EEB74F8933D}"/>
              </a:ext>
            </a:extLst>
          </p:cNvPr>
          <p:cNvPicPr>
            <a:picLocks noChangeAspect="1"/>
          </p:cNvPicPr>
          <p:nvPr/>
        </p:nvPicPr>
        <p:blipFill>
          <a:blip r:embed="rId6"/>
          <a:stretch>
            <a:fillRect/>
          </a:stretch>
        </p:blipFill>
        <p:spPr>
          <a:xfrm>
            <a:off x="5173415" y="6193057"/>
            <a:ext cx="1034454" cy="1034454"/>
          </a:xfrm>
          <a:prstGeom prst="rect">
            <a:avLst/>
          </a:prstGeom>
        </p:spPr>
      </p:pic>
      <p:pic>
        <p:nvPicPr>
          <p:cNvPr id="15" name="図 14">
            <a:extLst>
              <a:ext uri="{FF2B5EF4-FFF2-40B4-BE49-F238E27FC236}">
                <a16:creationId xmlns:a16="http://schemas.microsoft.com/office/drawing/2014/main" id="{07F6F608-F678-BF4B-824F-AB90E3D229F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98645" y="8628431"/>
            <a:ext cx="660710" cy="660710"/>
          </a:xfrm>
          <a:prstGeom prst="rect">
            <a:avLst/>
          </a:prstGeom>
        </p:spPr>
      </p:pic>
      <p:sp>
        <p:nvSpPr>
          <p:cNvPr id="16" name="テキスト ボックス 15">
            <a:extLst>
              <a:ext uri="{FF2B5EF4-FFF2-40B4-BE49-F238E27FC236}">
                <a16:creationId xmlns:a16="http://schemas.microsoft.com/office/drawing/2014/main" id="{B8C62BEA-D939-AE4F-875A-258238B92E0D}"/>
              </a:ext>
            </a:extLst>
          </p:cNvPr>
          <p:cNvSpPr txBox="1"/>
          <p:nvPr/>
        </p:nvSpPr>
        <p:spPr>
          <a:xfrm>
            <a:off x="2793279" y="8316691"/>
            <a:ext cx="1295618" cy="276999"/>
          </a:xfrm>
          <a:prstGeom prst="rect">
            <a:avLst/>
          </a:prstGeom>
          <a:noFill/>
          <a:ln>
            <a:noFill/>
          </a:ln>
        </p:spPr>
        <p:txBody>
          <a:bodyPr wrap="square" rtlCol="0">
            <a:spAutoFit/>
          </a:bodyPr>
          <a:lstStyle/>
          <a:p>
            <a:pPr algn="ctr"/>
            <a:r>
              <a:rPr kumimoji="1" lang="ja-JP" altLang="en-US" sz="1200"/>
              <a:t>契約法人</a:t>
            </a:r>
            <a:endParaRPr kumimoji="1" lang="en-US" altLang="ja-JP" sz="1200" dirty="0"/>
          </a:p>
        </p:txBody>
      </p:sp>
      <p:pic>
        <p:nvPicPr>
          <p:cNvPr id="17" name="図 16">
            <a:extLst>
              <a:ext uri="{FF2B5EF4-FFF2-40B4-BE49-F238E27FC236}">
                <a16:creationId xmlns:a16="http://schemas.microsoft.com/office/drawing/2014/main" id="{32737E82-A260-854B-A906-F2771C1879AB}"/>
              </a:ext>
            </a:extLst>
          </p:cNvPr>
          <p:cNvPicPr>
            <a:picLocks noChangeAspect="1"/>
          </p:cNvPicPr>
          <p:nvPr/>
        </p:nvPicPr>
        <p:blipFill>
          <a:blip r:embed="rId8"/>
          <a:stretch>
            <a:fillRect/>
          </a:stretch>
        </p:blipFill>
        <p:spPr>
          <a:xfrm>
            <a:off x="2297531" y="6193057"/>
            <a:ext cx="1034454" cy="1034454"/>
          </a:xfrm>
          <a:prstGeom prst="rect">
            <a:avLst/>
          </a:prstGeom>
        </p:spPr>
      </p:pic>
      <p:sp>
        <p:nvSpPr>
          <p:cNvPr id="18" name="テキスト ボックス 17">
            <a:extLst>
              <a:ext uri="{FF2B5EF4-FFF2-40B4-BE49-F238E27FC236}">
                <a16:creationId xmlns:a16="http://schemas.microsoft.com/office/drawing/2014/main" id="{4024F47C-0F2E-2140-9771-7CE569EE6172}"/>
              </a:ext>
            </a:extLst>
          </p:cNvPr>
          <p:cNvSpPr txBox="1"/>
          <p:nvPr/>
        </p:nvSpPr>
        <p:spPr>
          <a:xfrm>
            <a:off x="2216349" y="7335087"/>
            <a:ext cx="1372803" cy="461665"/>
          </a:xfrm>
          <a:prstGeom prst="rect">
            <a:avLst/>
          </a:prstGeom>
          <a:noFill/>
        </p:spPr>
        <p:txBody>
          <a:bodyPr wrap="square" rtlCol="0">
            <a:spAutoFit/>
          </a:bodyPr>
          <a:lstStyle/>
          <a:p>
            <a:pPr algn="ctr"/>
            <a:r>
              <a:rPr lang="ja-JP" altLang="en-US" sz="1200"/>
              <a:t>自主待機者</a:t>
            </a:r>
            <a:endParaRPr lang="en-US" altLang="ja-JP" sz="1200" dirty="0"/>
          </a:p>
          <a:p>
            <a:pPr algn="ctr"/>
            <a:r>
              <a:rPr lang="ja-JP" altLang="en-US" sz="1200"/>
              <a:t>支援センター</a:t>
            </a:r>
            <a:endParaRPr kumimoji="1" lang="ja-JP" altLang="en-US" sz="1200"/>
          </a:p>
        </p:txBody>
      </p:sp>
      <p:cxnSp>
        <p:nvCxnSpPr>
          <p:cNvPr id="20" name="カギ線コネクタ 19">
            <a:extLst>
              <a:ext uri="{FF2B5EF4-FFF2-40B4-BE49-F238E27FC236}">
                <a16:creationId xmlns:a16="http://schemas.microsoft.com/office/drawing/2014/main" id="{16C2D0B6-3A38-6B47-AFFA-78B92DA1D466}"/>
              </a:ext>
            </a:extLst>
          </p:cNvPr>
          <p:cNvCxnSpPr>
            <a:cxnSpLocks/>
            <a:stCxn id="4" idx="2"/>
            <a:endCxn id="3" idx="0"/>
          </p:cNvCxnSpPr>
          <p:nvPr/>
        </p:nvCxnSpPr>
        <p:spPr>
          <a:xfrm rot="5400000">
            <a:off x="1550155" y="4342624"/>
            <a:ext cx="1362231" cy="23386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カギ線コネクタ 20">
            <a:extLst>
              <a:ext uri="{FF2B5EF4-FFF2-40B4-BE49-F238E27FC236}">
                <a16:creationId xmlns:a16="http://schemas.microsoft.com/office/drawing/2014/main" id="{6ABA99C9-C079-2140-91E8-D5461A93EF15}"/>
              </a:ext>
            </a:extLst>
          </p:cNvPr>
          <p:cNvCxnSpPr>
            <a:cxnSpLocks/>
            <a:stCxn id="4" idx="2"/>
            <a:endCxn id="17" idx="0"/>
          </p:cNvCxnSpPr>
          <p:nvPr/>
        </p:nvCxnSpPr>
        <p:spPr>
          <a:xfrm rot="5400000">
            <a:off x="2426558" y="5219027"/>
            <a:ext cx="1362231" cy="58582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a:extLst>
              <a:ext uri="{FF2B5EF4-FFF2-40B4-BE49-F238E27FC236}">
                <a16:creationId xmlns:a16="http://schemas.microsoft.com/office/drawing/2014/main" id="{14A0C45B-3A5D-024F-9AED-1A3B038822C2}"/>
              </a:ext>
            </a:extLst>
          </p:cNvPr>
          <p:cNvCxnSpPr>
            <a:cxnSpLocks/>
            <a:stCxn id="4" idx="2"/>
            <a:endCxn id="10" idx="0"/>
          </p:cNvCxnSpPr>
          <p:nvPr/>
        </p:nvCxnSpPr>
        <p:spPr>
          <a:xfrm rot="16200000" flipH="1">
            <a:off x="3145619" y="5085794"/>
            <a:ext cx="1394802" cy="8848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カギ線コネクタ 27">
            <a:extLst>
              <a:ext uri="{FF2B5EF4-FFF2-40B4-BE49-F238E27FC236}">
                <a16:creationId xmlns:a16="http://schemas.microsoft.com/office/drawing/2014/main" id="{357F4826-4880-964F-AB8F-9B4E365FB4C9}"/>
              </a:ext>
            </a:extLst>
          </p:cNvPr>
          <p:cNvCxnSpPr>
            <a:cxnSpLocks/>
            <a:stCxn id="4" idx="2"/>
            <a:endCxn id="14" idx="0"/>
          </p:cNvCxnSpPr>
          <p:nvPr/>
        </p:nvCxnSpPr>
        <p:spPr>
          <a:xfrm rot="16200000" flipH="1">
            <a:off x="3864499" y="4366913"/>
            <a:ext cx="1362231" cy="229005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カギ線コネクタ 42">
            <a:extLst>
              <a:ext uri="{FF2B5EF4-FFF2-40B4-BE49-F238E27FC236}">
                <a16:creationId xmlns:a16="http://schemas.microsoft.com/office/drawing/2014/main" id="{4B5DC28B-AE56-AA46-98A4-722F37A58315}"/>
              </a:ext>
            </a:extLst>
          </p:cNvPr>
          <p:cNvCxnSpPr>
            <a:cxnSpLocks/>
            <a:stCxn id="8" idx="2"/>
            <a:endCxn id="16" idx="1"/>
          </p:cNvCxnSpPr>
          <p:nvPr/>
        </p:nvCxnSpPr>
        <p:spPr>
          <a:xfrm rot="16200000" flipH="1">
            <a:off x="1500431" y="7162342"/>
            <a:ext cx="843105" cy="17425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カギ線コネクタ 45">
            <a:extLst>
              <a:ext uri="{FF2B5EF4-FFF2-40B4-BE49-F238E27FC236}">
                <a16:creationId xmlns:a16="http://schemas.microsoft.com/office/drawing/2014/main" id="{5722EE66-6055-E64D-8C50-BC11263A692E}"/>
              </a:ext>
            </a:extLst>
          </p:cNvPr>
          <p:cNvCxnSpPr>
            <a:cxnSpLocks/>
            <a:stCxn id="18" idx="2"/>
            <a:endCxn id="16" idx="0"/>
          </p:cNvCxnSpPr>
          <p:nvPr/>
        </p:nvCxnSpPr>
        <p:spPr>
          <a:xfrm rot="16200000" flipH="1">
            <a:off x="2911950" y="7787552"/>
            <a:ext cx="519939" cy="5383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カギ線コネクタ 48">
            <a:extLst>
              <a:ext uri="{FF2B5EF4-FFF2-40B4-BE49-F238E27FC236}">
                <a16:creationId xmlns:a16="http://schemas.microsoft.com/office/drawing/2014/main" id="{7434EDCD-865F-D54B-B2E0-C43CD563EBCE}"/>
              </a:ext>
            </a:extLst>
          </p:cNvPr>
          <p:cNvCxnSpPr>
            <a:cxnSpLocks/>
            <a:stCxn id="12" idx="2"/>
            <a:endCxn id="16" idx="3"/>
          </p:cNvCxnSpPr>
          <p:nvPr/>
        </p:nvCxnSpPr>
        <p:spPr>
          <a:xfrm rot="5400000">
            <a:off x="3710387" y="7990596"/>
            <a:ext cx="843105" cy="860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カギ線コネクタ 51">
            <a:extLst>
              <a:ext uri="{FF2B5EF4-FFF2-40B4-BE49-F238E27FC236}">
                <a16:creationId xmlns:a16="http://schemas.microsoft.com/office/drawing/2014/main" id="{D1B58925-C086-D64E-9768-96D72B87FCC4}"/>
              </a:ext>
            </a:extLst>
          </p:cNvPr>
          <p:cNvCxnSpPr>
            <a:cxnSpLocks/>
            <a:stCxn id="13" idx="2"/>
            <a:endCxn id="16" idx="3"/>
          </p:cNvCxnSpPr>
          <p:nvPr/>
        </p:nvCxnSpPr>
        <p:spPr>
          <a:xfrm rot="5400000">
            <a:off x="4469220" y="7231764"/>
            <a:ext cx="843105" cy="16037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コンテンツ プレースホルダー 2">
            <a:extLst>
              <a:ext uri="{FF2B5EF4-FFF2-40B4-BE49-F238E27FC236}">
                <a16:creationId xmlns:a16="http://schemas.microsoft.com/office/drawing/2014/main" id="{5EBFDDE0-4D6B-4449-9DC8-C3A012371B8E}"/>
              </a:ext>
            </a:extLst>
          </p:cNvPr>
          <p:cNvSpPr>
            <a:spLocks noGrp="1"/>
          </p:cNvSpPr>
          <p:nvPr>
            <p:ph sz="half" idx="1"/>
          </p:nvPr>
        </p:nvSpPr>
        <p:spPr>
          <a:xfrm>
            <a:off x="364287" y="1851217"/>
            <a:ext cx="6156256" cy="1188907"/>
          </a:xfrm>
        </p:spPr>
        <p:txBody>
          <a:bodyPr>
            <a:normAutofit/>
          </a:bodyPr>
          <a:lstStyle/>
          <a:p>
            <a:pPr marL="0" indent="0">
              <a:buNone/>
            </a:pPr>
            <a:r>
              <a:rPr kumimoji="1" lang="ja-JP" altLang="en-US" sz="1200"/>
              <a:t>待機者には、滞在中のサービスを利用するためのアプリをインストールいただきます。</a:t>
            </a:r>
            <a:endParaRPr kumimoji="1" lang="en-US" altLang="ja-JP" sz="1200" dirty="0"/>
          </a:p>
          <a:p>
            <a:pPr marL="0" indent="0">
              <a:buNone/>
            </a:pPr>
            <a:r>
              <a:rPr lang="ja-JP" altLang="en-US" sz="1200"/>
              <a:t>アプリを通じて、食事の手配・オペレータへの問い合わせ、出立通知を行います。また、ロケーションの情報を使い外出の検知を行います。</a:t>
            </a:r>
            <a:endParaRPr lang="en-US" altLang="ja-JP" sz="1200" dirty="0"/>
          </a:p>
          <a:p>
            <a:pPr marL="0" indent="0">
              <a:buNone/>
            </a:pPr>
            <a:endParaRPr kumimoji="1" lang="en-US" altLang="ja-JP" sz="1200" dirty="0"/>
          </a:p>
          <a:p>
            <a:pPr marL="0" indent="0">
              <a:buNone/>
            </a:pPr>
            <a:r>
              <a:rPr lang="ja-JP" altLang="en-US" sz="1200"/>
              <a:t>収集された情報は、契約先法人と共有されいます。</a:t>
            </a:r>
            <a:endParaRPr kumimoji="1" lang="en-US" altLang="ja-JP" sz="1200" dirty="0"/>
          </a:p>
        </p:txBody>
      </p:sp>
      <p:sp>
        <p:nvSpPr>
          <p:cNvPr id="73" name="テキスト ボックス 72">
            <a:extLst>
              <a:ext uri="{FF2B5EF4-FFF2-40B4-BE49-F238E27FC236}">
                <a16:creationId xmlns:a16="http://schemas.microsoft.com/office/drawing/2014/main" id="{BF18D092-65AF-7347-99BD-9CDD2A6D7CB9}"/>
              </a:ext>
            </a:extLst>
          </p:cNvPr>
          <p:cNvSpPr txBox="1"/>
          <p:nvPr/>
        </p:nvSpPr>
        <p:spPr>
          <a:xfrm>
            <a:off x="623392" y="5685225"/>
            <a:ext cx="877118" cy="276999"/>
          </a:xfrm>
          <a:prstGeom prst="rect">
            <a:avLst/>
          </a:prstGeom>
          <a:solidFill>
            <a:schemeClr val="bg1"/>
          </a:solidFill>
          <a:ln>
            <a:solidFill>
              <a:schemeClr val="tx1"/>
            </a:solidFill>
          </a:ln>
        </p:spPr>
        <p:txBody>
          <a:bodyPr wrap="square" rtlCol="0">
            <a:spAutoFit/>
          </a:bodyPr>
          <a:lstStyle/>
          <a:p>
            <a:pPr algn="ctr"/>
            <a:r>
              <a:rPr kumimoji="1" lang="ja-JP" altLang="en-US" sz="1200"/>
              <a:t>配食</a:t>
            </a:r>
          </a:p>
        </p:txBody>
      </p:sp>
      <p:sp>
        <p:nvSpPr>
          <p:cNvPr id="74" name="テキスト ボックス 73">
            <a:extLst>
              <a:ext uri="{FF2B5EF4-FFF2-40B4-BE49-F238E27FC236}">
                <a16:creationId xmlns:a16="http://schemas.microsoft.com/office/drawing/2014/main" id="{72F8C798-E3DF-9D47-ACA9-4B72732EA25F}"/>
              </a:ext>
            </a:extLst>
          </p:cNvPr>
          <p:cNvSpPr txBox="1"/>
          <p:nvPr/>
        </p:nvSpPr>
        <p:spPr>
          <a:xfrm>
            <a:off x="2284864" y="5685225"/>
            <a:ext cx="1081422" cy="276999"/>
          </a:xfrm>
          <a:prstGeom prst="rect">
            <a:avLst/>
          </a:prstGeom>
          <a:solidFill>
            <a:schemeClr val="bg1"/>
          </a:solidFill>
          <a:ln>
            <a:solidFill>
              <a:schemeClr val="tx1"/>
            </a:solidFill>
          </a:ln>
        </p:spPr>
        <p:txBody>
          <a:bodyPr wrap="square" rtlCol="0">
            <a:spAutoFit/>
          </a:bodyPr>
          <a:lstStyle/>
          <a:p>
            <a:pPr algn="ctr"/>
            <a:r>
              <a:rPr kumimoji="1" lang="ja-JP" altLang="en-US" sz="1200"/>
              <a:t>問い合わせ</a:t>
            </a:r>
          </a:p>
        </p:txBody>
      </p:sp>
      <p:sp>
        <p:nvSpPr>
          <p:cNvPr id="75" name="テキスト ボックス 74">
            <a:extLst>
              <a:ext uri="{FF2B5EF4-FFF2-40B4-BE49-F238E27FC236}">
                <a16:creationId xmlns:a16="http://schemas.microsoft.com/office/drawing/2014/main" id="{3B9C23FC-2642-AE4B-9D85-97246D26073C}"/>
              </a:ext>
            </a:extLst>
          </p:cNvPr>
          <p:cNvSpPr txBox="1"/>
          <p:nvPr/>
        </p:nvSpPr>
        <p:spPr>
          <a:xfrm>
            <a:off x="3765321" y="5685225"/>
            <a:ext cx="1081422" cy="276999"/>
          </a:xfrm>
          <a:prstGeom prst="rect">
            <a:avLst/>
          </a:prstGeom>
          <a:solidFill>
            <a:schemeClr val="bg1"/>
          </a:solidFill>
          <a:ln>
            <a:solidFill>
              <a:schemeClr val="tx1"/>
            </a:solidFill>
          </a:ln>
        </p:spPr>
        <p:txBody>
          <a:bodyPr wrap="square" rtlCol="0">
            <a:spAutoFit/>
          </a:bodyPr>
          <a:lstStyle/>
          <a:p>
            <a:pPr algn="ctr"/>
            <a:r>
              <a:rPr kumimoji="1" lang="ja-JP" altLang="en-US" sz="1200"/>
              <a:t>管理</a:t>
            </a:r>
          </a:p>
        </p:txBody>
      </p:sp>
      <p:sp>
        <p:nvSpPr>
          <p:cNvPr id="76" name="テキスト ボックス 75">
            <a:extLst>
              <a:ext uri="{FF2B5EF4-FFF2-40B4-BE49-F238E27FC236}">
                <a16:creationId xmlns:a16="http://schemas.microsoft.com/office/drawing/2014/main" id="{8A10A6F4-B3C6-4047-B3B5-F02E79FA64BE}"/>
              </a:ext>
            </a:extLst>
          </p:cNvPr>
          <p:cNvSpPr txBox="1"/>
          <p:nvPr/>
        </p:nvSpPr>
        <p:spPr>
          <a:xfrm>
            <a:off x="5093379" y="5685225"/>
            <a:ext cx="1081422" cy="276999"/>
          </a:xfrm>
          <a:prstGeom prst="rect">
            <a:avLst/>
          </a:prstGeom>
          <a:solidFill>
            <a:schemeClr val="bg1"/>
          </a:solidFill>
          <a:ln>
            <a:solidFill>
              <a:schemeClr val="tx1"/>
            </a:solidFill>
          </a:ln>
        </p:spPr>
        <p:txBody>
          <a:bodyPr wrap="square" rtlCol="0">
            <a:spAutoFit/>
          </a:bodyPr>
          <a:lstStyle/>
          <a:p>
            <a:pPr algn="ctr"/>
            <a:r>
              <a:rPr kumimoji="1" lang="ja-JP" altLang="en-US" sz="1200"/>
              <a:t>出立</a:t>
            </a:r>
          </a:p>
        </p:txBody>
      </p:sp>
      <p:sp>
        <p:nvSpPr>
          <p:cNvPr id="5" name="スライド番号プレースホルダー 4">
            <a:extLst>
              <a:ext uri="{FF2B5EF4-FFF2-40B4-BE49-F238E27FC236}">
                <a16:creationId xmlns:a16="http://schemas.microsoft.com/office/drawing/2014/main" id="{FCBCB711-F772-F84B-852E-476E06F39E9B}"/>
              </a:ext>
            </a:extLst>
          </p:cNvPr>
          <p:cNvSpPr>
            <a:spLocks noGrp="1"/>
          </p:cNvSpPr>
          <p:nvPr>
            <p:ph type="sldNum" sz="quarter" idx="12"/>
          </p:nvPr>
        </p:nvSpPr>
        <p:spPr/>
        <p:txBody>
          <a:bodyPr/>
          <a:lstStyle/>
          <a:p>
            <a:fld id="{D26F39CE-828E-974C-A2DD-8D56C23B278A}" type="slidenum">
              <a:rPr kumimoji="1" lang="ja-JP" altLang="en-US" smtClean="0"/>
              <a:t>11</a:t>
            </a:fld>
            <a:endParaRPr kumimoji="1" lang="ja-JP" altLang="en-US"/>
          </a:p>
        </p:txBody>
      </p:sp>
    </p:spTree>
    <p:extLst>
      <p:ext uri="{BB962C8B-B14F-4D97-AF65-F5344CB8AC3E}">
        <p14:creationId xmlns:p14="http://schemas.microsoft.com/office/powerpoint/2010/main" val="2349768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直線矢印コネクタ 69">
            <a:extLst>
              <a:ext uri="{FF2B5EF4-FFF2-40B4-BE49-F238E27FC236}">
                <a16:creationId xmlns:a16="http://schemas.microsoft.com/office/drawing/2014/main" id="{41E34F9C-57F9-304B-B3C0-4C3C77BC3153}"/>
              </a:ext>
            </a:extLst>
          </p:cNvPr>
          <p:cNvCxnSpPr>
            <a:cxnSpLocks/>
          </p:cNvCxnSpPr>
          <p:nvPr/>
        </p:nvCxnSpPr>
        <p:spPr>
          <a:xfrm flipH="1">
            <a:off x="3429000" y="8232394"/>
            <a:ext cx="19104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4F4E2C9C-BA76-FE42-9854-9F52E289D5E6}"/>
              </a:ext>
            </a:extLst>
          </p:cNvPr>
          <p:cNvSpPr>
            <a:spLocks noGrp="1"/>
          </p:cNvSpPr>
          <p:nvPr>
            <p:ph type="title"/>
          </p:nvPr>
        </p:nvSpPr>
        <p:spPr/>
        <p:txBody>
          <a:bodyPr/>
          <a:lstStyle/>
          <a:p>
            <a:r>
              <a:rPr lang="en-US" altLang="ja-JP" dirty="0"/>
              <a:t>7-1. </a:t>
            </a:r>
            <a:r>
              <a:rPr lang="ja-JP" altLang="en-US"/>
              <a:t>予約受け</a:t>
            </a:r>
            <a:endParaRPr kumimoji="1" lang="ja-JP" altLang="en-US"/>
          </a:p>
        </p:txBody>
      </p:sp>
      <p:sp>
        <p:nvSpPr>
          <p:cNvPr id="3" name="コンテンツ プレースホルダー 2">
            <a:extLst>
              <a:ext uri="{FF2B5EF4-FFF2-40B4-BE49-F238E27FC236}">
                <a16:creationId xmlns:a16="http://schemas.microsoft.com/office/drawing/2014/main" id="{A70F4896-5687-0E49-AAA4-E3EE8628B25A}"/>
              </a:ext>
            </a:extLst>
          </p:cNvPr>
          <p:cNvSpPr>
            <a:spLocks noGrp="1"/>
          </p:cNvSpPr>
          <p:nvPr>
            <p:ph sz="half" idx="1"/>
          </p:nvPr>
        </p:nvSpPr>
        <p:spPr>
          <a:xfrm>
            <a:off x="471487" y="2266868"/>
            <a:ext cx="6119741" cy="4917704"/>
          </a:xfrm>
        </p:spPr>
        <p:txBody>
          <a:bodyPr>
            <a:normAutofit/>
          </a:bodyPr>
          <a:lstStyle/>
          <a:p>
            <a:pPr marL="0" indent="0">
              <a:buNone/>
            </a:pPr>
            <a:r>
              <a:rPr lang="ja-JP" altLang="en-US" sz="1400">
                <a:latin typeface="+mj-ea"/>
                <a:ea typeface="+mj-ea"/>
              </a:rPr>
              <a:t>自主待機者支援センターは、事前契約した法人担当者より、受け入れ要請者の受け入れ先、人数、滞在日について申し込みを受ける。</a:t>
            </a:r>
            <a:endParaRPr lang="en-US" altLang="ja-JP" sz="1400" dirty="0">
              <a:latin typeface="+mj-ea"/>
              <a:ea typeface="+mj-ea"/>
            </a:endParaRPr>
          </a:p>
          <a:p>
            <a:pPr marL="0" indent="0">
              <a:buNone/>
            </a:pPr>
            <a:endParaRPr kumimoji="1" lang="en-US" altLang="ja-JP" sz="1400" dirty="0">
              <a:latin typeface="+mj-ea"/>
              <a:ea typeface="+mj-ea"/>
            </a:endParaRPr>
          </a:p>
          <a:p>
            <a:pPr marL="0" indent="0">
              <a:buNone/>
            </a:pPr>
            <a:r>
              <a:rPr kumimoji="1" lang="ja-JP" altLang="en-US" sz="1400">
                <a:latin typeface="+mj-ea"/>
                <a:ea typeface="+mj-ea"/>
              </a:rPr>
              <a:t>対象施設に在庫がある場合、仮予約を発行し、対象施設へ予約受けについて問題がないか確認を行う。</a:t>
            </a:r>
            <a:endParaRPr kumimoji="1" lang="en-US" altLang="ja-JP" sz="1400" dirty="0">
              <a:latin typeface="+mj-ea"/>
              <a:ea typeface="+mj-ea"/>
            </a:endParaRPr>
          </a:p>
          <a:p>
            <a:pPr marL="0" indent="0">
              <a:buNone/>
            </a:pPr>
            <a:endParaRPr lang="en-US" altLang="ja-JP" sz="1400" dirty="0">
              <a:latin typeface="+mj-ea"/>
              <a:ea typeface="+mj-ea"/>
            </a:endParaRPr>
          </a:p>
          <a:p>
            <a:pPr marL="0" indent="0">
              <a:buNone/>
            </a:pPr>
            <a:r>
              <a:rPr kumimoji="1" lang="ja-JP" altLang="en-US" sz="1400">
                <a:latin typeface="+mj-ea"/>
                <a:ea typeface="+mj-ea"/>
              </a:rPr>
              <a:t>施設側で受け入れが承諾された場合、本予約とし要請先法人担当者へ、本予約について連絡をする。</a:t>
            </a:r>
            <a:endParaRPr kumimoji="1" lang="en-US" altLang="ja-JP" sz="1400" dirty="0">
              <a:latin typeface="+mj-ea"/>
              <a:ea typeface="+mj-ea"/>
            </a:endParaRPr>
          </a:p>
          <a:p>
            <a:pPr marL="0" indent="0">
              <a:buNone/>
            </a:pPr>
            <a:endParaRPr lang="en-US" altLang="ja-JP" sz="1400" dirty="0">
              <a:latin typeface="+mj-ea"/>
              <a:ea typeface="+mj-ea"/>
            </a:endParaRPr>
          </a:p>
          <a:p>
            <a:pPr marL="0" indent="0">
              <a:buNone/>
            </a:pPr>
            <a:r>
              <a:rPr kumimoji="1" lang="ja-JP" altLang="en-US" sz="1400">
                <a:latin typeface="+mj-ea"/>
                <a:ea typeface="+mj-ea"/>
              </a:rPr>
              <a:t>受け入れが難しい場合、他施設の状況を確認し、他施設での受け入れも含め可能人数を調整すること。</a:t>
            </a:r>
            <a:endParaRPr kumimoji="1"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自主待機者支援センターは、</a:t>
            </a:r>
            <a:r>
              <a:rPr kumimoji="1" lang="ja-JP" altLang="en-US" sz="1400">
                <a:latin typeface="+mj-ea"/>
                <a:ea typeface="+mj-ea"/>
              </a:rPr>
              <a:t>予約情報は</a:t>
            </a:r>
            <a:r>
              <a:rPr kumimoji="1" lang="en-US" altLang="ja-JP" sz="1400" dirty="0">
                <a:latin typeface="+mj-ea"/>
                <a:ea typeface="+mj-ea"/>
              </a:rPr>
              <a:t>NEHOPS</a:t>
            </a:r>
            <a:r>
              <a:rPr lang="ja-JP" altLang="en-US" sz="1400">
                <a:latin typeface="+mj-ea"/>
                <a:ea typeface="+mj-ea"/>
              </a:rPr>
              <a:t>を使用し</a:t>
            </a:r>
            <a:r>
              <a:rPr kumimoji="1" lang="ja-JP" altLang="en-US" sz="1400">
                <a:latin typeface="+mj-ea"/>
                <a:ea typeface="+mj-ea"/>
              </a:rPr>
              <a:t>、ルームアサインを実施、備考情報はメモ</a:t>
            </a:r>
            <a:r>
              <a:rPr kumimoji="1" lang="en-US" altLang="ja-JP" sz="1400" dirty="0">
                <a:latin typeface="+mj-ea"/>
                <a:ea typeface="+mj-ea"/>
              </a:rPr>
              <a:t>2</a:t>
            </a:r>
            <a:r>
              <a:rPr kumimoji="1" lang="ja-JP" altLang="en-US" sz="1400">
                <a:latin typeface="+mj-ea"/>
                <a:ea typeface="+mj-ea"/>
              </a:rPr>
              <a:t>に入力を行う</a:t>
            </a:r>
            <a:r>
              <a:rPr lang="ja-JP" altLang="en-US" sz="1400">
                <a:latin typeface="+mj-ea"/>
                <a:ea typeface="+mj-ea"/>
              </a:rPr>
              <a:t>。</a:t>
            </a:r>
            <a:endParaRPr lang="en-US" altLang="ja-JP" sz="1400" dirty="0">
              <a:latin typeface="+mj-ea"/>
              <a:ea typeface="+mj-ea"/>
            </a:endParaRPr>
          </a:p>
          <a:p>
            <a:pPr marL="0" indent="0">
              <a:buNone/>
            </a:pPr>
            <a:endParaRPr kumimoji="1" lang="en-US" altLang="ja-JP" sz="1400" dirty="0">
              <a:latin typeface="+mj-ea"/>
              <a:ea typeface="+mj-ea"/>
            </a:endParaRPr>
          </a:p>
          <a:p>
            <a:pPr marL="0" indent="0">
              <a:buNone/>
            </a:pPr>
            <a:r>
              <a:rPr kumimoji="1" lang="ja-JP" altLang="en-US" sz="1400">
                <a:latin typeface="+mj-ea"/>
                <a:ea typeface="+mj-ea"/>
              </a:rPr>
              <a:t>施設では、ルーム予約レポートや予約情報詳細を参照し、到着予定者の確認を行う。</a:t>
            </a:r>
            <a:endParaRPr kumimoji="1" lang="en-US" altLang="ja-JP" sz="1400" dirty="0">
              <a:latin typeface="+mj-ea"/>
              <a:ea typeface="+mj-ea"/>
            </a:endParaRPr>
          </a:p>
          <a:p>
            <a:pPr marL="0" indent="0">
              <a:buNone/>
            </a:pPr>
            <a:endParaRPr lang="en-US" altLang="ja-JP" sz="1400" dirty="0">
              <a:latin typeface="+mj-ea"/>
              <a:ea typeface="+mj-ea"/>
            </a:endParaRPr>
          </a:p>
          <a:p>
            <a:pPr marL="0" indent="0">
              <a:buNone/>
            </a:pPr>
            <a:r>
              <a:rPr kumimoji="1" lang="ja-JP" altLang="en-US" sz="1400">
                <a:latin typeface="+mj-ea"/>
                <a:ea typeface="+mj-ea"/>
              </a:rPr>
              <a:t>支払いはすべて法人売掛となる。施設での清算は不要とする。</a:t>
            </a:r>
            <a:endParaRPr kumimoji="1" lang="en-US" altLang="ja-JP" sz="1400" dirty="0">
              <a:latin typeface="+mj-ea"/>
              <a:ea typeface="+mj-ea"/>
            </a:endParaRPr>
          </a:p>
        </p:txBody>
      </p:sp>
      <p:sp>
        <p:nvSpPr>
          <p:cNvPr id="47" name="角丸四角形 46">
            <a:extLst>
              <a:ext uri="{FF2B5EF4-FFF2-40B4-BE49-F238E27FC236}">
                <a16:creationId xmlns:a16="http://schemas.microsoft.com/office/drawing/2014/main" id="{4CEA7923-727E-2243-BE2C-D1CE6BF81D7C}"/>
              </a:ext>
            </a:extLst>
          </p:cNvPr>
          <p:cNvSpPr/>
          <p:nvPr/>
        </p:nvSpPr>
        <p:spPr>
          <a:xfrm>
            <a:off x="519597" y="352096"/>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予約管理は、</a:t>
            </a:r>
            <a:r>
              <a:rPr lang="ja-JP" altLang="en-US" sz="1600"/>
              <a:t>自主待機者支援センターで管理します。</a:t>
            </a:r>
            <a:endParaRPr kumimoji="1" lang="ja-JP" altLang="en-US" sz="1600">
              <a:solidFill>
                <a:schemeClr val="bg1"/>
              </a:solidFill>
            </a:endParaRPr>
          </a:p>
        </p:txBody>
      </p:sp>
      <p:pic>
        <p:nvPicPr>
          <p:cNvPr id="51" name="図 50">
            <a:extLst>
              <a:ext uri="{FF2B5EF4-FFF2-40B4-BE49-F238E27FC236}">
                <a16:creationId xmlns:a16="http://schemas.microsoft.com/office/drawing/2014/main" id="{774AA8B2-54CA-6A4A-A4E1-9A8E6A7E62E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39406" y="7336646"/>
            <a:ext cx="742184" cy="742184"/>
          </a:xfrm>
          <a:prstGeom prst="rect">
            <a:avLst/>
          </a:prstGeom>
        </p:spPr>
      </p:pic>
      <p:sp>
        <p:nvSpPr>
          <p:cNvPr id="52" name="テキスト ボックス 51">
            <a:extLst>
              <a:ext uri="{FF2B5EF4-FFF2-40B4-BE49-F238E27FC236}">
                <a16:creationId xmlns:a16="http://schemas.microsoft.com/office/drawing/2014/main" id="{5EE2BDE8-099C-5D48-9218-A17E7364BF1A}"/>
              </a:ext>
            </a:extLst>
          </p:cNvPr>
          <p:cNvSpPr txBox="1"/>
          <p:nvPr/>
        </p:nvSpPr>
        <p:spPr>
          <a:xfrm>
            <a:off x="5225821" y="8143356"/>
            <a:ext cx="1048395" cy="276999"/>
          </a:xfrm>
          <a:prstGeom prst="rect">
            <a:avLst/>
          </a:prstGeom>
          <a:noFill/>
        </p:spPr>
        <p:txBody>
          <a:bodyPr wrap="square" rtlCol="0">
            <a:spAutoFit/>
          </a:bodyPr>
          <a:lstStyle/>
          <a:p>
            <a:pPr algn="ctr"/>
            <a:r>
              <a:rPr kumimoji="1" lang="ja-JP" altLang="en-US" sz="1200"/>
              <a:t>事業所</a:t>
            </a:r>
          </a:p>
        </p:txBody>
      </p:sp>
      <p:pic>
        <p:nvPicPr>
          <p:cNvPr id="53" name="図 52">
            <a:extLst>
              <a:ext uri="{FF2B5EF4-FFF2-40B4-BE49-F238E27FC236}">
                <a16:creationId xmlns:a16="http://schemas.microsoft.com/office/drawing/2014/main" id="{D1A16372-F581-8F47-BB2F-BC3952F2C6F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703" y="7398565"/>
            <a:ext cx="618347" cy="618347"/>
          </a:xfrm>
          <a:prstGeom prst="rect">
            <a:avLst/>
          </a:prstGeom>
        </p:spPr>
      </p:pic>
      <p:sp>
        <p:nvSpPr>
          <p:cNvPr id="54" name="テキスト ボックス 53">
            <a:extLst>
              <a:ext uri="{FF2B5EF4-FFF2-40B4-BE49-F238E27FC236}">
                <a16:creationId xmlns:a16="http://schemas.microsoft.com/office/drawing/2014/main" id="{9CEFE07A-3820-2648-AFE8-038D19FBF972}"/>
              </a:ext>
            </a:extLst>
          </p:cNvPr>
          <p:cNvSpPr txBox="1"/>
          <p:nvPr/>
        </p:nvSpPr>
        <p:spPr>
          <a:xfrm>
            <a:off x="2239124" y="8051024"/>
            <a:ext cx="1193184" cy="461665"/>
          </a:xfrm>
          <a:prstGeom prst="rect">
            <a:avLst/>
          </a:prstGeom>
          <a:noFill/>
        </p:spPr>
        <p:txBody>
          <a:bodyPr wrap="square" rtlCol="0">
            <a:spAutoFit/>
          </a:bodyPr>
          <a:lstStyle/>
          <a:p>
            <a:pPr algn="ctr"/>
            <a:r>
              <a:rPr lang="ja-JP" altLang="en-US" sz="1200"/>
              <a:t>自主待機者</a:t>
            </a:r>
            <a:endParaRPr lang="en-US" altLang="ja-JP" sz="1200" dirty="0"/>
          </a:p>
          <a:p>
            <a:pPr algn="ctr"/>
            <a:r>
              <a:rPr lang="ja-JP" altLang="en-US" sz="1200"/>
              <a:t>支援センター</a:t>
            </a:r>
            <a:endParaRPr kumimoji="1" lang="ja-JP" altLang="en-US" sz="1200"/>
          </a:p>
        </p:txBody>
      </p:sp>
      <p:pic>
        <p:nvPicPr>
          <p:cNvPr id="55" name="図 54">
            <a:extLst>
              <a:ext uri="{FF2B5EF4-FFF2-40B4-BE49-F238E27FC236}">
                <a16:creationId xmlns:a16="http://schemas.microsoft.com/office/drawing/2014/main" id="{7A682359-0CF9-CE44-9C15-B8653B2592C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3156" y="7377383"/>
            <a:ext cx="660710" cy="660710"/>
          </a:xfrm>
          <a:prstGeom prst="rect">
            <a:avLst/>
          </a:prstGeom>
        </p:spPr>
      </p:pic>
      <p:sp>
        <p:nvSpPr>
          <p:cNvPr id="56" name="テキスト ボックス 55">
            <a:extLst>
              <a:ext uri="{FF2B5EF4-FFF2-40B4-BE49-F238E27FC236}">
                <a16:creationId xmlns:a16="http://schemas.microsoft.com/office/drawing/2014/main" id="{C0A6519E-25A5-614B-B10C-6B9F1ED45A8C}"/>
              </a:ext>
            </a:extLst>
          </p:cNvPr>
          <p:cNvSpPr txBox="1"/>
          <p:nvPr/>
        </p:nvSpPr>
        <p:spPr>
          <a:xfrm>
            <a:off x="229095" y="8153326"/>
            <a:ext cx="1295618" cy="276999"/>
          </a:xfrm>
          <a:prstGeom prst="rect">
            <a:avLst/>
          </a:prstGeom>
          <a:noFill/>
          <a:ln>
            <a:noFill/>
          </a:ln>
        </p:spPr>
        <p:txBody>
          <a:bodyPr wrap="square" rtlCol="0">
            <a:spAutoFit/>
          </a:bodyPr>
          <a:lstStyle/>
          <a:p>
            <a:pPr algn="ctr"/>
            <a:r>
              <a:rPr kumimoji="1" lang="ja-JP" altLang="en-US" sz="1200"/>
              <a:t>契約法人</a:t>
            </a:r>
            <a:endParaRPr kumimoji="1" lang="en-US" altLang="ja-JP" sz="1200" dirty="0"/>
          </a:p>
        </p:txBody>
      </p:sp>
      <p:pic>
        <p:nvPicPr>
          <p:cNvPr id="57" name="図 56">
            <a:extLst>
              <a:ext uri="{FF2B5EF4-FFF2-40B4-BE49-F238E27FC236}">
                <a16:creationId xmlns:a16="http://schemas.microsoft.com/office/drawing/2014/main" id="{C8DBC50E-1E96-7E4D-BD01-DDC3BC9CDFF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32814" y="8686056"/>
            <a:ext cx="869436" cy="869436"/>
          </a:xfrm>
          <a:prstGeom prst="rect">
            <a:avLst/>
          </a:prstGeom>
        </p:spPr>
      </p:pic>
      <p:cxnSp>
        <p:nvCxnSpPr>
          <p:cNvPr id="58" name="カギ線コネクタ 57">
            <a:extLst>
              <a:ext uri="{FF2B5EF4-FFF2-40B4-BE49-F238E27FC236}">
                <a16:creationId xmlns:a16="http://schemas.microsoft.com/office/drawing/2014/main" id="{FD5BCE5A-194E-9E4B-A36D-31B0AC1512E4}"/>
              </a:ext>
            </a:extLst>
          </p:cNvPr>
          <p:cNvCxnSpPr>
            <a:cxnSpLocks/>
            <a:stCxn id="57" idx="3"/>
            <a:endCxn id="52" idx="2"/>
          </p:cNvCxnSpPr>
          <p:nvPr/>
        </p:nvCxnSpPr>
        <p:spPr>
          <a:xfrm flipV="1">
            <a:off x="2102250" y="8420355"/>
            <a:ext cx="3647769" cy="7004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カギ線コネクタ 58">
            <a:extLst>
              <a:ext uri="{FF2B5EF4-FFF2-40B4-BE49-F238E27FC236}">
                <a16:creationId xmlns:a16="http://schemas.microsoft.com/office/drawing/2014/main" id="{2CB2113F-0B2E-814C-8D5D-2ED1EFC6E96E}"/>
              </a:ext>
            </a:extLst>
          </p:cNvPr>
          <p:cNvCxnSpPr>
            <a:cxnSpLocks/>
            <a:stCxn id="56" idx="2"/>
            <a:endCxn id="57" idx="1"/>
          </p:cNvCxnSpPr>
          <p:nvPr/>
        </p:nvCxnSpPr>
        <p:spPr>
          <a:xfrm rot="16200000" flipH="1">
            <a:off x="709635" y="8597594"/>
            <a:ext cx="690449" cy="3559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53B9F9B3-81BA-794F-A028-2113EB905A03}"/>
              </a:ext>
            </a:extLst>
          </p:cNvPr>
          <p:cNvCxnSpPr>
            <a:cxnSpLocks/>
            <a:stCxn id="53" idx="1"/>
            <a:endCxn id="55" idx="3"/>
          </p:cNvCxnSpPr>
          <p:nvPr/>
        </p:nvCxnSpPr>
        <p:spPr>
          <a:xfrm flipH="1" flipV="1">
            <a:off x="1173866" y="7707738"/>
            <a:ext cx="1271837"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953AE788-3499-5B49-A0D6-0BE7C104A27F}"/>
              </a:ext>
            </a:extLst>
          </p:cNvPr>
          <p:cNvCxnSpPr>
            <a:cxnSpLocks/>
            <a:stCxn id="51" idx="1"/>
            <a:endCxn id="53" idx="3"/>
          </p:cNvCxnSpPr>
          <p:nvPr/>
        </p:nvCxnSpPr>
        <p:spPr>
          <a:xfrm flipH="1">
            <a:off x="3064050" y="7707738"/>
            <a:ext cx="227535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2D2400A-2A28-1549-812A-216800A6C957}"/>
              </a:ext>
            </a:extLst>
          </p:cNvPr>
          <p:cNvSpPr txBox="1"/>
          <p:nvPr/>
        </p:nvSpPr>
        <p:spPr>
          <a:xfrm>
            <a:off x="1373170" y="7602382"/>
            <a:ext cx="908371" cy="276999"/>
          </a:xfrm>
          <a:prstGeom prst="rect">
            <a:avLst/>
          </a:prstGeom>
          <a:solidFill>
            <a:schemeClr val="bg1"/>
          </a:solidFill>
        </p:spPr>
        <p:txBody>
          <a:bodyPr wrap="square" rtlCol="0">
            <a:spAutoFit/>
          </a:bodyPr>
          <a:lstStyle/>
          <a:p>
            <a:pPr algn="ctr"/>
            <a:r>
              <a:rPr lang="ja-JP" altLang="en-US" sz="1200">
                <a:latin typeface="+mj-ea"/>
                <a:ea typeface="+mj-ea"/>
              </a:rPr>
              <a:t>予約手配</a:t>
            </a:r>
            <a:endParaRPr kumimoji="1" lang="ja-JP" altLang="en-US" sz="1200">
              <a:latin typeface="+mj-ea"/>
              <a:ea typeface="+mj-ea"/>
            </a:endParaRPr>
          </a:p>
        </p:txBody>
      </p:sp>
      <p:sp>
        <p:nvSpPr>
          <p:cNvPr id="65" name="テキスト ボックス 64">
            <a:extLst>
              <a:ext uri="{FF2B5EF4-FFF2-40B4-BE49-F238E27FC236}">
                <a16:creationId xmlns:a16="http://schemas.microsoft.com/office/drawing/2014/main" id="{FA0C236E-594B-9E47-858D-096069279720}"/>
              </a:ext>
            </a:extLst>
          </p:cNvPr>
          <p:cNvSpPr txBox="1"/>
          <p:nvPr/>
        </p:nvSpPr>
        <p:spPr>
          <a:xfrm>
            <a:off x="4130926" y="7602382"/>
            <a:ext cx="908371" cy="276999"/>
          </a:xfrm>
          <a:prstGeom prst="rect">
            <a:avLst/>
          </a:prstGeom>
          <a:solidFill>
            <a:schemeClr val="bg1"/>
          </a:solidFill>
        </p:spPr>
        <p:txBody>
          <a:bodyPr wrap="square" rtlCol="0">
            <a:spAutoFit/>
          </a:bodyPr>
          <a:lstStyle/>
          <a:p>
            <a:pPr algn="ctr"/>
            <a:r>
              <a:rPr kumimoji="1" lang="en-US" altLang="ja-JP" sz="1200" dirty="0">
                <a:latin typeface="+mj-ea"/>
                <a:ea typeface="+mj-ea"/>
              </a:rPr>
              <a:t>NEHOPS</a:t>
            </a:r>
            <a:endParaRPr kumimoji="1" lang="ja-JP" altLang="en-US" sz="1200">
              <a:latin typeface="+mj-ea"/>
              <a:ea typeface="+mj-ea"/>
            </a:endParaRPr>
          </a:p>
        </p:txBody>
      </p:sp>
      <p:sp>
        <p:nvSpPr>
          <p:cNvPr id="66" name="テキスト ボックス 65">
            <a:extLst>
              <a:ext uri="{FF2B5EF4-FFF2-40B4-BE49-F238E27FC236}">
                <a16:creationId xmlns:a16="http://schemas.microsoft.com/office/drawing/2014/main" id="{FC8C0F2B-6BC3-9545-A856-B85F21CDF928}"/>
              </a:ext>
            </a:extLst>
          </p:cNvPr>
          <p:cNvSpPr txBox="1"/>
          <p:nvPr/>
        </p:nvSpPr>
        <p:spPr>
          <a:xfrm>
            <a:off x="3812229" y="9523248"/>
            <a:ext cx="1671437" cy="276999"/>
          </a:xfrm>
          <a:prstGeom prst="rect">
            <a:avLst/>
          </a:prstGeom>
          <a:noFill/>
        </p:spPr>
        <p:txBody>
          <a:bodyPr wrap="square" rtlCol="0">
            <a:spAutoFit/>
          </a:bodyPr>
          <a:lstStyle/>
          <a:p>
            <a:pPr algn="ctr"/>
            <a:r>
              <a:rPr lang="ja-JP" altLang="en-US" sz="1200"/>
              <a:t>滞在アプリ</a:t>
            </a:r>
            <a:endParaRPr kumimoji="1" lang="ja-JP" altLang="en-US" sz="1200"/>
          </a:p>
        </p:txBody>
      </p:sp>
      <p:pic>
        <p:nvPicPr>
          <p:cNvPr id="67" name="図 66">
            <a:extLst>
              <a:ext uri="{FF2B5EF4-FFF2-40B4-BE49-F238E27FC236}">
                <a16:creationId xmlns:a16="http://schemas.microsoft.com/office/drawing/2014/main" id="{2CE0A5B9-DA47-764E-B790-12540809BC7D}"/>
              </a:ext>
            </a:extLst>
          </p:cNvPr>
          <p:cNvPicPr>
            <a:picLocks noChangeAspect="1"/>
          </p:cNvPicPr>
          <p:nvPr/>
        </p:nvPicPr>
        <p:blipFill>
          <a:blip r:embed="rId6"/>
          <a:stretch>
            <a:fillRect/>
          </a:stretch>
        </p:blipFill>
        <p:spPr>
          <a:xfrm>
            <a:off x="4364872" y="8923951"/>
            <a:ext cx="566153" cy="566153"/>
          </a:xfrm>
          <a:prstGeom prst="rect">
            <a:avLst/>
          </a:prstGeom>
        </p:spPr>
      </p:pic>
      <p:pic>
        <p:nvPicPr>
          <p:cNvPr id="68" name="図 67">
            <a:extLst>
              <a:ext uri="{FF2B5EF4-FFF2-40B4-BE49-F238E27FC236}">
                <a16:creationId xmlns:a16="http://schemas.microsoft.com/office/drawing/2014/main" id="{F757AE35-5F04-FB48-B76F-E17046FBAA8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56445" y="8007023"/>
            <a:ext cx="457331" cy="457331"/>
          </a:xfrm>
          <a:prstGeom prst="rect">
            <a:avLst/>
          </a:prstGeom>
        </p:spPr>
      </p:pic>
      <p:sp>
        <p:nvSpPr>
          <p:cNvPr id="69" name="テキスト ボックス 68">
            <a:extLst>
              <a:ext uri="{FF2B5EF4-FFF2-40B4-BE49-F238E27FC236}">
                <a16:creationId xmlns:a16="http://schemas.microsoft.com/office/drawing/2014/main" id="{7B4AC21D-26AA-5B40-8988-46DD223073AC}"/>
              </a:ext>
            </a:extLst>
          </p:cNvPr>
          <p:cNvSpPr txBox="1"/>
          <p:nvPr/>
        </p:nvSpPr>
        <p:spPr>
          <a:xfrm>
            <a:off x="4009845" y="8464354"/>
            <a:ext cx="1215976" cy="276999"/>
          </a:xfrm>
          <a:prstGeom prst="rect">
            <a:avLst/>
          </a:prstGeom>
          <a:noFill/>
        </p:spPr>
        <p:txBody>
          <a:bodyPr wrap="square" rtlCol="0">
            <a:spAutoFit/>
          </a:bodyPr>
          <a:lstStyle/>
          <a:p>
            <a:pPr algn="ctr"/>
            <a:r>
              <a:rPr kumimoji="1" lang="en-US" altLang="ja-JP" sz="1200" dirty="0"/>
              <a:t>WEB</a:t>
            </a:r>
            <a:r>
              <a:rPr kumimoji="1" lang="ja-JP" altLang="en-US" sz="1200"/>
              <a:t>管理画面</a:t>
            </a:r>
          </a:p>
        </p:txBody>
      </p:sp>
      <p:sp>
        <p:nvSpPr>
          <p:cNvPr id="4" name="スライド番号プレースホルダー 3">
            <a:extLst>
              <a:ext uri="{FF2B5EF4-FFF2-40B4-BE49-F238E27FC236}">
                <a16:creationId xmlns:a16="http://schemas.microsoft.com/office/drawing/2014/main" id="{A2834B84-7CED-9A4B-BDE6-094C3736B8B5}"/>
              </a:ext>
            </a:extLst>
          </p:cNvPr>
          <p:cNvSpPr>
            <a:spLocks noGrp="1"/>
          </p:cNvSpPr>
          <p:nvPr>
            <p:ph type="sldNum" sz="quarter" idx="12"/>
          </p:nvPr>
        </p:nvSpPr>
        <p:spPr/>
        <p:txBody>
          <a:bodyPr/>
          <a:lstStyle/>
          <a:p>
            <a:fld id="{D26F39CE-828E-974C-A2DD-8D56C23B278A}" type="slidenum">
              <a:rPr kumimoji="1" lang="ja-JP" altLang="en-US" smtClean="0"/>
              <a:t>12</a:t>
            </a:fld>
            <a:endParaRPr kumimoji="1" lang="ja-JP" altLang="en-US"/>
          </a:p>
        </p:txBody>
      </p:sp>
    </p:spTree>
    <p:extLst>
      <p:ext uri="{BB962C8B-B14F-4D97-AF65-F5344CB8AC3E}">
        <p14:creationId xmlns:p14="http://schemas.microsoft.com/office/powerpoint/2010/main" val="91642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4E2C9C-BA76-FE42-9854-9F52E289D5E6}"/>
              </a:ext>
            </a:extLst>
          </p:cNvPr>
          <p:cNvSpPr>
            <a:spLocks noGrp="1"/>
          </p:cNvSpPr>
          <p:nvPr>
            <p:ph type="title"/>
          </p:nvPr>
        </p:nvSpPr>
        <p:spPr/>
        <p:txBody>
          <a:bodyPr/>
          <a:lstStyle/>
          <a:p>
            <a:r>
              <a:rPr lang="en-US" altLang="ja-JP" dirty="0"/>
              <a:t>7-2. </a:t>
            </a:r>
            <a:r>
              <a:rPr lang="ja-JP" altLang="en-US"/>
              <a:t>到着</a:t>
            </a:r>
            <a:endParaRPr kumimoji="1" lang="ja-JP" altLang="en-US"/>
          </a:p>
        </p:txBody>
      </p:sp>
      <p:sp>
        <p:nvSpPr>
          <p:cNvPr id="3" name="コンテンツ プレースホルダー 2">
            <a:extLst>
              <a:ext uri="{FF2B5EF4-FFF2-40B4-BE49-F238E27FC236}">
                <a16:creationId xmlns:a16="http://schemas.microsoft.com/office/drawing/2014/main" id="{A70F4896-5687-0E49-AAA4-E3EE8628B25A}"/>
              </a:ext>
            </a:extLst>
          </p:cNvPr>
          <p:cNvSpPr>
            <a:spLocks noGrp="1"/>
          </p:cNvSpPr>
          <p:nvPr>
            <p:ph sz="half" idx="1"/>
          </p:nvPr>
        </p:nvSpPr>
        <p:spPr>
          <a:xfrm>
            <a:off x="471488" y="2266867"/>
            <a:ext cx="2914650" cy="7778833"/>
          </a:xfrm>
        </p:spPr>
        <p:txBody>
          <a:bodyPr>
            <a:normAutofit/>
          </a:bodyPr>
          <a:lstStyle/>
          <a:p>
            <a:pPr marL="0" indent="0">
              <a:buNone/>
            </a:pPr>
            <a:r>
              <a:rPr kumimoji="1" lang="ja-JP" altLang="en-US" sz="1200"/>
              <a:t>滞在者が到着した際には、指定する入り口より入館をするよう案内を行う。</a:t>
            </a:r>
            <a:endParaRPr kumimoji="1" lang="en-US" altLang="ja-JP" sz="1200" dirty="0"/>
          </a:p>
          <a:p>
            <a:pPr marL="0" indent="0">
              <a:buNone/>
            </a:pPr>
            <a:endParaRPr lang="en-US" altLang="ja-JP" sz="1200" dirty="0"/>
          </a:p>
          <a:p>
            <a:pPr marL="0" indent="0">
              <a:buNone/>
            </a:pPr>
            <a:r>
              <a:rPr lang="ja-JP" altLang="en-US" sz="1200"/>
              <a:t>接触を行わないために、チェックインは実施せず、滞在部屋の言い渡しのみを行い、「自主滞在時のご案内書」を自身でピックアップしてもらう。</a:t>
            </a:r>
            <a:endParaRPr lang="en-US" altLang="ja-JP" sz="1200" dirty="0"/>
          </a:p>
          <a:p>
            <a:pPr marL="0" indent="0">
              <a:buNone/>
            </a:pPr>
            <a:endParaRPr kumimoji="1" lang="en-US" altLang="ja-JP" sz="1200" dirty="0"/>
          </a:p>
          <a:p>
            <a:pPr marL="0" indent="0">
              <a:buNone/>
            </a:pPr>
            <a:r>
              <a:rPr lang="ja-JP" altLang="en-US" sz="1200"/>
              <a:t>エレベータは到着者指定エレベーターのみを使うように案内をする。</a:t>
            </a:r>
            <a:endParaRPr lang="en-US" altLang="ja-JP" sz="1200" dirty="0"/>
          </a:p>
          <a:p>
            <a:pPr marL="0" indent="0">
              <a:buNone/>
            </a:pPr>
            <a:endParaRPr kumimoji="1" lang="en-US" altLang="ja-JP" sz="1200" dirty="0"/>
          </a:p>
          <a:p>
            <a:pPr marL="0" indent="0">
              <a:buNone/>
            </a:pPr>
            <a:r>
              <a:rPr lang="ja-JP" altLang="en-US" sz="1200"/>
              <a:t>部屋鍵は滞在者に渡さず、事前にルームフックをかけ、解錠状態としておく。</a:t>
            </a:r>
            <a:endParaRPr lang="en-US" altLang="ja-JP" sz="1200" dirty="0"/>
          </a:p>
          <a:p>
            <a:pPr marL="0" indent="0">
              <a:buNone/>
            </a:pPr>
            <a:endParaRPr lang="en-US" altLang="ja-JP" sz="1200" dirty="0"/>
          </a:p>
          <a:p>
            <a:pPr marL="0" indent="0">
              <a:buNone/>
            </a:pPr>
            <a:r>
              <a:rPr lang="ja-JP" altLang="en-US" sz="1200"/>
              <a:t>滞在者は、入室後鍵を施錠する</a:t>
            </a:r>
            <a:endParaRPr lang="en-US" altLang="ja-JP" sz="1200" dirty="0"/>
          </a:p>
          <a:p>
            <a:pPr marL="0" indent="0">
              <a:buNone/>
            </a:pPr>
            <a:r>
              <a:rPr lang="ja-JP" altLang="en-US" sz="1200">
                <a:solidFill>
                  <a:srgbClr val="FF0000"/>
                </a:solidFill>
              </a:rPr>
              <a:t>（自主待機中の部屋から出ることは禁止。）</a:t>
            </a:r>
            <a:endParaRPr lang="en-US" altLang="ja-JP" sz="1200" dirty="0">
              <a:solidFill>
                <a:srgbClr val="FF0000"/>
              </a:solidFill>
            </a:endParaRPr>
          </a:p>
          <a:p>
            <a:pPr marL="0" indent="0">
              <a:buNone/>
            </a:pPr>
            <a:endParaRPr lang="en-US" altLang="ja-JP" sz="1200" dirty="0"/>
          </a:p>
          <a:p>
            <a:pPr marL="0" indent="0">
              <a:buNone/>
            </a:pPr>
            <a:r>
              <a:rPr lang="ja-JP" altLang="en-US" sz="1200">
                <a:solidFill>
                  <a:srgbClr val="FF0000"/>
                </a:solidFill>
              </a:rPr>
              <a:t>滞在中、部屋を出て自動ロックがかかってしまった場合は、該当者を部屋に戻し、待機者支援センターに該当者の連絡を行う。</a:t>
            </a:r>
            <a:endParaRPr lang="en-US" altLang="ja-JP" sz="1200" dirty="0">
              <a:solidFill>
                <a:srgbClr val="FF0000"/>
              </a:solidFill>
            </a:endParaRPr>
          </a:p>
          <a:p>
            <a:pPr marL="0" indent="0">
              <a:buNone/>
            </a:pPr>
            <a:endParaRPr lang="en-US" altLang="ja-JP" sz="1200" dirty="0">
              <a:solidFill>
                <a:srgbClr val="FF0000"/>
              </a:solidFill>
            </a:endParaRPr>
          </a:p>
          <a:p>
            <a:pPr marL="0" indent="0">
              <a:buNone/>
            </a:pPr>
            <a:r>
              <a:rPr lang="ja-JP" altLang="en-US" sz="1200"/>
              <a:t>到着者情報は、自主待機者視線センターに</a:t>
            </a:r>
            <a:r>
              <a:rPr lang="en-US" altLang="ja-JP" sz="1200" dirty="0"/>
              <a:t>WEB</a:t>
            </a:r>
            <a:r>
              <a:rPr lang="ja-JP" altLang="en-US" sz="1200"/>
              <a:t>画面を通じて連絡を行なってください。</a:t>
            </a:r>
            <a:endParaRPr lang="en-US" altLang="ja-JP" sz="1200" dirty="0"/>
          </a:p>
          <a:p>
            <a:pPr marL="0" indent="0">
              <a:buNone/>
            </a:pPr>
            <a:r>
              <a:rPr lang="ja-JP" altLang="en-US" sz="1200"/>
              <a:t>センターでは、地元保健所に滞在者情報を共有します。あわせて契約法人へ滞在者到着の連絡を行います。</a:t>
            </a:r>
            <a:endParaRPr lang="en-US" altLang="ja-JP" sz="1200" dirty="0"/>
          </a:p>
          <a:p>
            <a:pPr marL="0" indent="0">
              <a:buNone/>
            </a:pPr>
            <a:endParaRPr lang="en-US" altLang="ja-JP" sz="1200" dirty="0"/>
          </a:p>
          <a:p>
            <a:pPr marL="0" indent="0">
              <a:buNone/>
            </a:pPr>
            <a:r>
              <a:rPr lang="ja-JP" altLang="en-US" sz="1200">
                <a:solidFill>
                  <a:srgbClr val="FF0000"/>
                </a:solidFill>
                <a:latin typeface="+mj-ea"/>
              </a:rPr>
              <a:t>到着経路の消毒を実施して、</a:t>
            </a:r>
            <a:r>
              <a:rPr lang="en-US" altLang="ja-JP" sz="1200" dirty="0">
                <a:solidFill>
                  <a:srgbClr val="FF0000"/>
                </a:solidFill>
                <a:latin typeface="+mj-ea"/>
              </a:rPr>
              <a:t>WEB</a:t>
            </a:r>
            <a:r>
              <a:rPr lang="ja-JP" altLang="en-US" sz="1200">
                <a:solidFill>
                  <a:srgbClr val="FF0000"/>
                </a:solidFill>
                <a:latin typeface="+mj-ea"/>
              </a:rPr>
              <a:t>画面に消毒履歴を登録してください。</a:t>
            </a:r>
            <a:endParaRPr lang="en-US" altLang="ja-JP" sz="1200" dirty="0">
              <a:solidFill>
                <a:srgbClr val="FF0000"/>
              </a:solidFill>
              <a:latin typeface="+mj-ea"/>
            </a:endParaRPr>
          </a:p>
          <a:p>
            <a:pPr marL="0" indent="0">
              <a:buNone/>
            </a:pPr>
            <a:endParaRPr lang="en-US" altLang="ja-JP" sz="1200" dirty="0"/>
          </a:p>
        </p:txBody>
      </p:sp>
      <p:pic>
        <p:nvPicPr>
          <p:cNvPr id="4" name="図 3">
            <a:extLst>
              <a:ext uri="{FF2B5EF4-FFF2-40B4-BE49-F238E27FC236}">
                <a16:creationId xmlns:a16="http://schemas.microsoft.com/office/drawing/2014/main" id="{D3A3959B-4072-9640-A919-A666ADCDED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94519" y="1966676"/>
            <a:ext cx="869436" cy="869436"/>
          </a:xfrm>
          <a:prstGeom prst="rect">
            <a:avLst/>
          </a:prstGeom>
        </p:spPr>
      </p:pic>
      <p:sp>
        <p:nvSpPr>
          <p:cNvPr id="5" name="テキスト ボックス 4">
            <a:extLst>
              <a:ext uri="{FF2B5EF4-FFF2-40B4-BE49-F238E27FC236}">
                <a16:creationId xmlns:a16="http://schemas.microsoft.com/office/drawing/2014/main" id="{14A30512-6EB2-0C47-867A-1FB527D6C30D}"/>
              </a:ext>
            </a:extLst>
          </p:cNvPr>
          <p:cNvSpPr txBox="1"/>
          <p:nvPr/>
        </p:nvSpPr>
        <p:spPr>
          <a:xfrm>
            <a:off x="3411402" y="2836112"/>
            <a:ext cx="835670" cy="276999"/>
          </a:xfrm>
          <a:prstGeom prst="rect">
            <a:avLst/>
          </a:prstGeom>
          <a:noFill/>
        </p:spPr>
        <p:txBody>
          <a:bodyPr wrap="square" rtlCol="0">
            <a:spAutoFit/>
          </a:bodyPr>
          <a:lstStyle/>
          <a:p>
            <a:pPr algn="ctr"/>
            <a:r>
              <a:rPr kumimoji="1" lang="ja-JP" altLang="en-US" sz="1200"/>
              <a:t>到着</a:t>
            </a:r>
          </a:p>
        </p:txBody>
      </p:sp>
      <p:pic>
        <p:nvPicPr>
          <p:cNvPr id="6" name="図 5">
            <a:extLst>
              <a:ext uri="{FF2B5EF4-FFF2-40B4-BE49-F238E27FC236}">
                <a16:creationId xmlns:a16="http://schemas.microsoft.com/office/drawing/2014/main" id="{D7B337DB-5375-7B45-8FD5-A645EEBA3C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17999" y="3665567"/>
            <a:ext cx="742184" cy="742184"/>
          </a:xfrm>
          <a:prstGeom prst="rect">
            <a:avLst/>
          </a:prstGeom>
        </p:spPr>
      </p:pic>
      <p:sp>
        <p:nvSpPr>
          <p:cNvPr id="7" name="下矢印 6">
            <a:extLst>
              <a:ext uri="{FF2B5EF4-FFF2-40B4-BE49-F238E27FC236}">
                <a16:creationId xmlns:a16="http://schemas.microsoft.com/office/drawing/2014/main" id="{4765560A-7681-5E4F-B0C2-8B278C6E4B13}"/>
              </a:ext>
            </a:extLst>
          </p:cNvPr>
          <p:cNvSpPr/>
          <p:nvPr/>
        </p:nvSpPr>
        <p:spPr>
          <a:xfrm>
            <a:off x="3646232" y="3217345"/>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BE86E6C8-7B75-F442-A564-346F1B89CA46}"/>
              </a:ext>
            </a:extLst>
          </p:cNvPr>
          <p:cNvPicPr>
            <a:picLocks noChangeAspect="1"/>
          </p:cNvPicPr>
          <p:nvPr/>
        </p:nvPicPr>
        <p:blipFill>
          <a:blip r:embed="rId4"/>
          <a:stretch>
            <a:fillRect/>
          </a:stretch>
        </p:blipFill>
        <p:spPr>
          <a:xfrm>
            <a:off x="4363641" y="6030070"/>
            <a:ext cx="850900" cy="736600"/>
          </a:xfrm>
          <a:prstGeom prst="rect">
            <a:avLst/>
          </a:prstGeom>
        </p:spPr>
      </p:pic>
      <p:sp>
        <p:nvSpPr>
          <p:cNvPr id="9" name="テキスト ボックス 8">
            <a:extLst>
              <a:ext uri="{FF2B5EF4-FFF2-40B4-BE49-F238E27FC236}">
                <a16:creationId xmlns:a16="http://schemas.microsoft.com/office/drawing/2014/main" id="{0A9A8693-EF6E-4B42-90CB-D7F39C971E79}"/>
              </a:ext>
            </a:extLst>
          </p:cNvPr>
          <p:cNvSpPr txBox="1"/>
          <p:nvPr/>
        </p:nvSpPr>
        <p:spPr>
          <a:xfrm>
            <a:off x="4158531" y="6764755"/>
            <a:ext cx="1261120" cy="461665"/>
          </a:xfrm>
          <a:prstGeom prst="rect">
            <a:avLst/>
          </a:prstGeom>
          <a:noFill/>
        </p:spPr>
        <p:txBody>
          <a:bodyPr wrap="square" rtlCol="0">
            <a:spAutoFit/>
          </a:bodyPr>
          <a:lstStyle/>
          <a:p>
            <a:pPr algn="ctr"/>
            <a:r>
              <a:rPr kumimoji="1" lang="ja-JP" altLang="en-US" sz="1200"/>
              <a:t>到着者専用</a:t>
            </a:r>
            <a:endParaRPr kumimoji="1" lang="en-US" altLang="ja-JP" sz="1200" dirty="0"/>
          </a:p>
          <a:p>
            <a:pPr algn="ctr"/>
            <a:r>
              <a:rPr lang="ja-JP" altLang="en-US" sz="1200"/>
              <a:t>エレベータ</a:t>
            </a:r>
            <a:endParaRPr kumimoji="1" lang="ja-JP" altLang="en-US" sz="1200"/>
          </a:p>
        </p:txBody>
      </p:sp>
      <p:pic>
        <p:nvPicPr>
          <p:cNvPr id="10" name="図 9">
            <a:extLst>
              <a:ext uri="{FF2B5EF4-FFF2-40B4-BE49-F238E27FC236}">
                <a16:creationId xmlns:a16="http://schemas.microsoft.com/office/drawing/2014/main" id="{2069248D-E4CF-3D44-9A00-3DF0035D83C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19713" y="4754088"/>
            <a:ext cx="538757" cy="538757"/>
          </a:xfrm>
          <a:prstGeom prst="rect">
            <a:avLst/>
          </a:prstGeom>
        </p:spPr>
      </p:pic>
      <p:sp>
        <p:nvSpPr>
          <p:cNvPr id="11" name="テキスト ボックス 10">
            <a:extLst>
              <a:ext uri="{FF2B5EF4-FFF2-40B4-BE49-F238E27FC236}">
                <a16:creationId xmlns:a16="http://schemas.microsoft.com/office/drawing/2014/main" id="{95D2274F-6638-6A4A-8944-7BB8D106272F}"/>
              </a:ext>
            </a:extLst>
          </p:cNvPr>
          <p:cNvSpPr txBox="1"/>
          <p:nvPr/>
        </p:nvSpPr>
        <p:spPr>
          <a:xfrm>
            <a:off x="3245261" y="8238784"/>
            <a:ext cx="1125995" cy="461665"/>
          </a:xfrm>
          <a:prstGeom prst="rect">
            <a:avLst/>
          </a:prstGeom>
          <a:noFill/>
        </p:spPr>
        <p:txBody>
          <a:bodyPr wrap="square" rtlCol="0">
            <a:spAutoFit/>
          </a:bodyPr>
          <a:lstStyle/>
          <a:p>
            <a:pPr algn="ctr"/>
            <a:r>
              <a:rPr kumimoji="1" lang="ja-JP" altLang="en-US" sz="1200"/>
              <a:t>アプリ</a:t>
            </a:r>
            <a:endParaRPr kumimoji="1" lang="en-US" altLang="ja-JP" sz="1200" dirty="0"/>
          </a:p>
          <a:p>
            <a:pPr algn="ctr"/>
            <a:r>
              <a:rPr lang="ja-JP" altLang="en-US" sz="1200"/>
              <a:t>インストール</a:t>
            </a:r>
            <a:endParaRPr kumimoji="1" lang="ja-JP" altLang="en-US" sz="1200"/>
          </a:p>
        </p:txBody>
      </p:sp>
      <p:sp>
        <p:nvSpPr>
          <p:cNvPr id="12" name="下矢印 11">
            <a:extLst>
              <a:ext uri="{FF2B5EF4-FFF2-40B4-BE49-F238E27FC236}">
                <a16:creationId xmlns:a16="http://schemas.microsoft.com/office/drawing/2014/main" id="{7E107E5F-2DC7-9C48-9855-CBFC4C1E9C79}"/>
              </a:ext>
            </a:extLst>
          </p:cNvPr>
          <p:cNvSpPr/>
          <p:nvPr/>
        </p:nvSpPr>
        <p:spPr>
          <a:xfrm>
            <a:off x="4606086" y="5755961"/>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A670190C-610E-BF47-8474-991637629A1B}"/>
              </a:ext>
            </a:extLst>
          </p:cNvPr>
          <p:cNvPicPr>
            <a:picLocks noChangeAspect="1"/>
          </p:cNvPicPr>
          <p:nvPr/>
        </p:nvPicPr>
        <p:blipFill>
          <a:blip r:embed="rId6"/>
          <a:stretch>
            <a:fillRect/>
          </a:stretch>
        </p:blipFill>
        <p:spPr>
          <a:xfrm>
            <a:off x="4230291" y="7575078"/>
            <a:ext cx="1117600" cy="762000"/>
          </a:xfrm>
          <a:prstGeom prst="rect">
            <a:avLst/>
          </a:prstGeom>
        </p:spPr>
      </p:pic>
      <p:sp>
        <p:nvSpPr>
          <p:cNvPr id="14" name="下矢印 13">
            <a:extLst>
              <a:ext uri="{FF2B5EF4-FFF2-40B4-BE49-F238E27FC236}">
                <a16:creationId xmlns:a16="http://schemas.microsoft.com/office/drawing/2014/main" id="{236C4FF7-6273-A048-935E-13A1DA30EDD2}"/>
              </a:ext>
            </a:extLst>
          </p:cNvPr>
          <p:cNvSpPr/>
          <p:nvPr/>
        </p:nvSpPr>
        <p:spPr>
          <a:xfrm>
            <a:off x="4606086" y="7345287"/>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D0B8C0B-3402-4345-A9CE-1F84D3079D6D}"/>
              </a:ext>
            </a:extLst>
          </p:cNvPr>
          <p:cNvSpPr txBox="1"/>
          <p:nvPr/>
        </p:nvSpPr>
        <p:spPr>
          <a:xfrm>
            <a:off x="4158531" y="8248998"/>
            <a:ext cx="1261120" cy="276999"/>
          </a:xfrm>
          <a:prstGeom prst="rect">
            <a:avLst/>
          </a:prstGeom>
          <a:noFill/>
        </p:spPr>
        <p:txBody>
          <a:bodyPr wrap="square" rtlCol="0">
            <a:spAutoFit/>
          </a:bodyPr>
          <a:lstStyle/>
          <a:p>
            <a:pPr algn="ctr"/>
            <a:r>
              <a:rPr kumimoji="1" lang="ja-JP" altLang="en-US" sz="1200"/>
              <a:t>客室</a:t>
            </a:r>
          </a:p>
        </p:txBody>
      </p:sp>
      <p:pic>
        <p:nvPicPr>
          <p:cNvPr id="16" name="図 15">
            <a:extLst>
              <a:ext uri="{FF2B5EF4-FFF2-40B4-BE49-F238E27FC236}">
                <a16:creationId xmlns:a16="http://schemas.microsoft.com/office/drawing/2014/main" id="{A3338679-8619-E745-BB59-EBFB22CE8C6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56108" y="6024256"/>
            <a:ext cx="584936" cy="538757"/>
          </a:xfrm>
          <a:prstGeom prst="rect">
            <a:avLst/>
          </a:prstGeom>
          <a:solidFill>
            <a:srgbClr val="FF0000"/>
          </a:solidFill>
        </p:spPr>
      </p:pic>
      <p:pic>
        <p:nvPicPr>
          <p:cNvPr id="17" name="図 16">
            <a:extLst>
              <a:ext uri="{FF2B5EF4-FFF2-40B4-BE49-F238E27FC236}">
                <a16:creationId xmlns:a16="http://schemas.microsoft.com/office/drawing/2014/main" id="{DD71BDD2-7EF4-CA4F-B1E5-B7EF1EEE2C7E}"/>
              </a:ext>
            </a:extLst>
          </p:cNvPr>
          <p:cNvPicPr>
            <a:picLocks noChangeAspect="1"/>
          </p:cNvPicPr>
          <p:nvPr/>
        </p:nvPicPr>
        <p:blipFill>
          <a:blip r:embed="rId8"/>
          <a:stretch>
            <a:fillRect/>
          </a:stretch>
        </p:blipFill>
        <p:spPr>
          <a:xfrm>
            <a:off x="3542407" y="5064033"/>
            <a:ext cx="640784" cy="690845"/>
          </a:xfrm>
          <a:prstGeom prst="rect">
            <a:avLst/>
          </a:prstGeom>
          <a:solidFill>
            <a:srgbClr val="FF0000">
              <a:alpha val="54000"/>
            </a:srgbClr>
          </a:solidFill>
        </p:spPr>
      </p:pic>
      <p:sp>
        <p:nvSpPr>
          <p:cNvPr id="18" name="テキスト ボックス 17">
            <a:extLst>
              <a:ext uri="{FF2B5EF4-FFF2-40B4-BE49-F238E27FC236}">
                <a16:creationId xmlns:a16="http://schemas.microsoft.com/office/drawing/2014/main" id="{AD965838-F3FC-304D-9B5D-8AB1760BF70A}"/>
              </a:ext>
            </a:extLst>
          </p:cNvPr>
          <p:cNvSpPr txBox="1"/>
          <p:nvPr/>
        </p:nvSpPr>
        <p:spPr>
          <a:xfrm>
            <a:off x="3278559" y="5644656"/>
            <a:ext cx="1193184" cy="276999"/>
          </a:xfrm>
          <a:prstGeom prst="rect">
            <a:avLst/>
          </a:prstGeom>
          <a:noFill/>
        </p:spPr>
        <p:txBody>
          <a:bodyPr wrap="square" rtlCol="0">
            <a:spAutoFit/>
          </a:bodyPr>
          <a:lstStyle/>
          <a:p>
            <a:pPr algn="ctr"/>
            <a:r>
              <a:rPr kumimoji="1" lang="ja-JP" altLang="en-US" sz="1200"/>
              <a:t>チェックイン</a:t>
            </a:r>
          </a:p>
        </p:txBody>
      </p:sp>
      <p:sp>
        <p:nvSpPr>
          <p:cNvPr id="19" name="テキスト ボックス 18">
            <a:extLst>
              <a:ext uri="{FF2B5EF4-FFF2-40B4-BE49-F238E27FC236}">
                <a16:creationId xmlns:a16="http://schemas.microsoft.com/office/drawing/2014/main" id="{1EB6D5DA-BBB4-B345-A91B-83BC513148A8}"/>
              </a:ext>
            </a:extLst>
          </p:cNvPr>
          <p:cNvSpPr txBox="1"/>
          <p:nvPr/>
        </p:nvSpPr>
        <p:spPr>
          <a:xfrm>
            <a:off x="3278559" y="6506047"/>
            <a:ext cx="1193184" cy="276999"/>
          </a:xfrm>
          <a:prstGeom prst="rect">
            <a:avLst/>
          </a:prstGeom>
          <a:noFill/>
        </p:spPr>
        <p:txBody>
          <a:bodyPr wrap="square" rtlCol="0">
            <a:spAutoFit/>
          </a:bodyPr>
          <a:lstStyle/>
          <a:p>
            <a:pPr algn="ctr"/>
            <a:r>
              <a:rPr kumimoji="1" lang="ja-JP" altLang="en-US" sz="1200"/>
              <a:t>ルームキー</a:t>
            </a:r>
          </a:p>
        </p:txBody>
      </p:sp>
      <p:sp>
        <p:nvSpPr>
          <p:cNvPr id="20" name="十字形 19">
            <a:extLst>
              <a:ext uri="{FF2B5EF4-FFF2-40B4-BE49-F238E27FC236}">
                <a16:creationId xmlns:a16="http://schemas.microsoft.com/office/drawing/2014/main" id="{7915A356-ACA3-384E-8A3D-247F5F178842}"/>
              </a:ext>
            </a:extLst>
          </p:cNvPr>
          <p:cNvSpPr/>
          <p:nvPr/>
        </p:nvSpPr>
        <p:spPr>
          <a:xfrm rot="18900000">
            <a:off x="3540575" y="5265650"/>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十字形 20">
            <a:extLst>
              <a:ext uri="{FF2B5EF4-FFF2-40B4-BE49-F238E27FC236}">
                <a16:creationId xmlns:a16="http://schemas.microsoft.com/office/drawing/2014/main" id="{AF45E0E2-15FB-A544-9736-8549B4D30BC9}"/>
              </a:ext>
            </a:extLst>
          </p:cNvPr>
          <p:cNvSpPr/>
          <p:nvPr/>
        </p:nvSpPr>
        <p:spPr>
          <a:xfrm rot="18900000">
            <a:off x="3540575" y="6113789"/>
            <a:ext cx="562579" cy="562579"/>
          </a:xfrm>
          <a:prstGeom prst="plus">
            <a:avLst>
              <a:gd name="adj" fmla="val 45007"/>
            </a:avLst>
          </a:prstGeom>
          <a:solidFill>
            <a:srgbClr val="FF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CC4EAFFB-B6E4-F948-BCFD-CAEA1BE89705}"/>
              </a:ext>
            </a:extLst>
          </p:cNvPr>
          <p:cNvPicPr>
            <a:picLocks noChangeAspect="1"/>
          </p:cNvPicPr>
          <p:nvPr/>
        </p:nvPicPr>
        <p:blipFill>
          <a:blip r:embed="rId9"/>
          <a:stretch>
            <a:fillRect/>
          </a:stretch>
        </p:blipFill>
        <p:spPr>
          <a:xfrm>
            <a:off x="3401745" y="7229770"/>
            <a:ext cx="800100" cy="800100"/>
          </a:xfrm>
          <a:prstGeom prst="rect">
            <a:avLst/>
          </a:prstGeom>
        </p:spPr>
      </p:pic>
      <p:cxnSp>
        <p:nvCxnSpPr>
          <p:cNvPr id="24" name="カギ線コネクタ 23">
            <a:extLst>
              <a:ext uri="{FF2B5EF4-FFF2-40B4-BE49-F238E27FC236}">
                <a16:creationId xmlns:a16="http://schemas.microsoft.com/office/drawing/2014/main" id="{4ADF0B22-A9FC-104D-A65A-4A7009EFF78E}"/>
              </a:ext>
            </a:extLst>
          </p:cNvPr>
          <p:cNvCxnSpPr>
            <a:cxnSpLocks/>
            <a:stCxn id="10" idx="1"/>
            <a:endCxn id="23" idx="0"/>
          </p:cNvCxnSpPr>
          <p:nvPr/>
        </p:nvCxnSpPr>
        <p:spPr>
          <a:xfrm rot="10800000" flipV="1">
            <a:off x="3801795" y="5023466"/>
            <a:ext cx="717918" cy="22063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7E2311EE-E240-3A45-B82A-E6564D4FBC50}"/>
              </a:ext>
            </a:extLst>
          </p:cNvPr>
          <p:cNvSpPr/>
          <p:nvPr/>
        </p:nvSpPr>
        <p:spPr>
          <a:xfrm>
            <a:off x="4245632" y="5321807"/>
            <a:ext cx="1107996" cy="461665"/>
          </a:xfrm>
          <a:prstGeom prst="rect">
            <a:avLst/>
          </a:prstGeom>
        </p:spPr>
        <p:txBody>
          <a:bodyPr wrap="none">
            <a:spAutoFit/>
          </a:bodyPr>
          <a:lstStyle/>
          <a:p>
            <a:r>
              <a:rPr lang="ja-JP" altLang="en-US" sz="1200"/>
              <a:t>自主滞在時の</a:t>
            </a:r>
            <a:endParaRPr lang="en-US" altLang="ja-JP" sz="1200" dirty="0"/>
          </a:p>
          <a:p>
            <a:pPr algn="ctr"/>
            <a:r>
              <a:rPr lang="ja-JP" altLang="en-US" sz="1200"/>
              <a:t>ご案内書</a:t>
            </a:r>
          </a:p>
        </p:txBody>
      </p:sp>
      <p:sp>
        <p:nvSpPr>
          <p:cNvPr id="28" name="角丸四角形 27">
            <a:extLst>
              <a:ext uri="{FF2B5EF4-FFF2-40B4-BE49-F238E27FC236}">
                <a16:creationId xmlns:a16="http://schemas.microsoft.com/office/drawing/2014/main" id="{E665C3CF-1B0F-204C-95CF-954BEC6E9DC7}"/>
              </a:ext>
            </a:extLst>
          </p:cNvPr>
          <p:cNvSpPr/>
          <p:nvPr/>
        </p:nvSpPr>
        <p:spPr>
          <a:xfrm>
            <a:off x="519597" y="357434"/>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チェックインは行いません。部屋鍵は渡しません。</a:t>
            </a:r>
            <a:endParaRPr kumimoji="1" lang="ja-JP" altLang="en-US" sz="1600">
              <a:solidFill>
                <a:schemeClr val="bg1"/>
              </a:solidFill>
            </a:endParaRPr>
          </a:p>
        </p:txBody>
      </p:sp>
      <p:sp>
        <p:nvSpPr>
          <p:cNvPr id="29" name="テキスト ボックス 28">
            <a:extLst>
              <a:ext uri="{FF2B5EF4-FFF2-40B4-BE49-F238E27FC236}">
                <a16:creationId xmlns:a16="http://schemas.microsoft.com/office/drawing/2014/main" id="{877AB792-5A11-1E40-B3C4-9AB2D364248B}"/>
              </a:ext>
            </a:extLst>
          </p:cNvPr>
          <p:cNvSpPr txBox="1"/>
          <p:nvPr/>
        </p:nvSpPr>
        <p:spPr>
          <a:xfrm>
            <a:off x="4304414" y="4400972"/>
            <a:ext cx="1048395" cy="276999"/>
          </a:xfrm>
          <a:prstGeom prst="rect">
            <a:avLst/>
          </a:prstGeom>
          <a:noFill/>
        </p:spPr>
        <p:txBody>
          <a:bodyPr wrap="square" rtlCol="0">
            <a:spAutoFit/>
          </a:bodyPr>
          <a:lstStyle/>
          <a:p>
            <a:pPr algn="ctr"/>
            <a:r>
              <a:rPr kumimoji="1" lang="ja-JP" altLang="en-US" sz="1200"/>
              <a:t>指定入り口</a:t>
            </a:r>
          </a:p>
        </p:txBody>
      </p:sp>
      <p:pic>
        <p:nvPicPr>
          <p:cNvPr id="31" name="図 30">
            <a:extLst>
              <a:ext uri="{FF2B5EF4-FFF2-40B4-BE49-F238E27FC236}">
                <a16:creationId xmlns:a16="http://schemas.microsoft.com/office/drawing/2014/main" id="{9280FD9D-808D-D741-B047-FBA9B882ED02}"/>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439527" y="3557596"/>
            <a:ext cx="795607" cy="598247"/>
          </a:xfrm>
          <a:prstGeom prst="rect">
            <a:avLst/>
          </a:prstGeom>
        </p:spPr>
      </p:pic>
      <p:sp>
        <p:nvSpPr>
          <p:cNvPr id="33" name="テキスト ボックス 32">
            <a:extLst>
              <a:ext uri="{FF2B5EF4-FFF2-40B4-BE49-F238E27FC236}">
                <a16:creationId xmlns:a16="http://schemas.microsoft.com/office/drawing/2014/main" id="{224A957F-1649-624D-9443-C068E08349C4}"/>
              </a:ext>
            </a:extLst>
          </p:cNvPr>
          <p:cNvSpPr txBox="1"/>
          <p:nvPr/>
        </p:nvSpPr>
        <p:spPr>
          <a:xfrm>
            <a:off x="3467082" y="4282412"/>
            <a:ext cx="795608" cy="461665"/>
          </a:xfrm>
          <a:prstGeom prst="rect">
            <a:avLst/>
          </a:prstGeom>
          <a:noFill/>
        </p:spPr>
        <p:txBody>
          <a:bodyPr wrap="square" rtlCol="0">
            <a:spAutoFit/>
          </a:bodyPr>
          <a:lstStyle/>
          <a:p>
            <a:pPr algn="ctr"/>
            <a:r>
              <a:rPr kumimoji="1" lang="en-US" altLang="ja-JP" sz="1200" dirty="0">
                <a:solidFill>
                  <a:srgbClr val="FF0000"/>
                </a:solidFill>
              </a:rPr>
              <a:t>2m</a:t>
            </a:r>
            <a:r>
              <a:rPr kumimoji="1" lang="ja-JP" altLang="en-US" sz="1200">
                <a:solidFill>
                  <a:srgbClr val="FF0000"/>
                </a:solidFill>
              </a:rPr>
              <a:t>以上</a:t>
            </a:r>
            <a:endParaRPr kumimoji="1" lang="en-US" altLang="ja-JP" sz="1200" dirty="0">
              <a:solidFill>
                <a:srgbClr val="FF0000"/>
              </a:solidFill>
            </a:endParaRPr>
          </a:p>
          <a:p>
            <a:pPr algn="ctr"/>
            <a:r>
              <a:rPr kumimoji="1" lang="ja-JP" altLang="en-US" sz="1200">
                <a:solidFill>
                  <a:srgbClr val="FF0000"/>
                </a:solidFill>
              </a:rPr>
              <a:t>離れる</a:t>
            </a:r>
          </a:p>
        </p:txBody>
      </p:sp>
      <p:pic>
        <p:nvPicPr>
          <p:cNvPr id="34" name="図 33">
            <a:extLst>
              <a:ext uri="{FF2B5EF4-FFF2-40B4-BE49-F238E27FC236}">
                <a16:creationId xmlns:a16="http://schemas.microsoft.com/office/drawing/2014/main" id="{0E26A2E2-90ED-5843-AA84-A4C4D836D7D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761784" y="3559974"/>
            <a:ext cx="618347" cy="618347"/>
          </a:xfrm>
          <a:prstGeom prst="rect">
            <a:avLst/>
          </a:prstGeom>
        </p:spPr>
      </p:pic>
      <p:sp>
        <p:nvSpPr>
          <p:cNvPr id="35" name="テキスト ボックス 34">
            <a:extLst>
              <a:ext uri="{FF2B5EF4-FFF2-40B4-BE49-F238E27FC236}">
                <a16:creationId xmlns:a16="http://schemas.microsoft.com/office/drawing/2014/main" id="{926845F9-7622-D745-BD23-9B0F39B694EC}"/>
              </a:ext>
            </a:extLst>
          </p:cNvPr>
          <p:cNvSpPr txBox="1"/>
          <p:nvPr/>
        </p:nvSpPr>
        <p:spPr>
          <a:xfrm>
            <a:off x="5555205" y="4208383"/>
            <a:ext cx="1193184" cy="461665"/>
          </a:xfrm>
          <a:prstGeom prst="rect">
            <a:avLst/>
          </a:prstGeom>
          <a:noFill/>
        </p:spPr>
        <p:txBody>
          <a:bodyPr wrap="square" rtlCol="0">
            <a:spAutoFit/>
          </a:bodyPr>
          <a:lstStyle/>
          <a:p>
            <a:pPr algn="ctr"/>
            <a:r>
              <a:rPr lang="ja-JP" altLang="en-US" sz="1200"/>
              <a:t>自主待機者</a:t>
            </a:r>
            <a:endParaRPr lang="en-US" altLang="ja-JP" sz="1200" dirty="0"/>
          </a:p>
          <a:p>
            <a:pPr algn="ctr"/>
            <a:r>
              <a:rPr lang="ja-JP" altLang="en-US" sz="1200"/>
              <a:t>支援センター</a:t>
            </a:r>
            <a:endParaRPr kumimoji="1" lang="ja-JP" altLang="en-US" sz="1200"/>
          </a:p>
        </p:txBody>
      </p:sp>
      <p:sp>
        <p:nvSpPr>
          <p:cNvPr id="36" name="テキスト ボックス 35">
            <a:extLst>
              <a:ext uri="{FF2B5EF4-FFF2-40B4-BE49-F238E27FC236}">
                <a16:creationId xmlns:a16="http://schemas.microsoft.com/office/drawing/2014/main" id="{745362CE-BF23-6840-B1FB-E1F5F45FAFA2}"/>
              </a:ext>
            </a:extLst>
          </p:cNvPr>
          <p:cNvSpPr txBox="1"/>
          <p:nvPr/>
        </p:nvSpPr>
        <p:spPr>
          <a:xfrm>
            <a:off x="5327066" y="2463839"/>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37" name="テキスト ボックス 36">
            <a:extLst>
              <a:ext uri="{FF2B5EF4-FFF2-40B4-BE49-F238E27FC236}">
                <a16:creationId xmlns:a16="http://schemas.microsoft.com/office/drawing/2014/main" id="{1233A09A-1D91-A641-93CF-64D50BEF305B}"/>
              </a:ext>
            </a:extLst>
          </p:cNvPr>
          <p:cNvSpPr txBox="1"/>
          <p:nvPr/>
        </p:nvSpPr>
        <p:spPr>
          <a:xfrm>
            <a:off x="5383395" y="2655533"/>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pic>
        <p:nvPicPr>
          <p:cNvPr id="40" name="図 39">
            <a:extLst>
              <a:ext uri="{FF2B5EF4-FFF2-40B4-BE49-F238E27FC236}">
                <a16:creationId xmlns:a16="http://schemas.microsoft.com/office/drawing/2014/main" id="{61A68E53-5B7E-094A-A344-F7CC01032CA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972096" y="1703482"/>
            <a:ext cx="660710" cy="660710"/>
          </a:xfrm>
          <a:prstGeom prst="rect">
            <a:avLst/>
          </a:prstGeom>
        </p:spPr>
      </p:pic>
      <p:sp>
        <p:nvSpPr>
          <p:cNvPr id="41" name="テキスト ボックス 40">
            <a:extLst>
              <a:ext uri="{FF2B5EF4-FFF2-40B4-BE49-F238E27FC236}">
                <a16:creationId xmlns:a16="http://schemas.microsoft.com/office/drawing/2014/main" id="{01D25560-A8AB-9942-AAEE-918CA83B2683}"/>
              </a:ext>
            </a:extLst>
          </p:cNvPr>
          <p:cNvSpPr txBox="1"/>
          <p:nvPr/>
        </p:nvSpPr>
        <p:spPr>
          <a:xfrm>
            <a:off x="4688035" y="1391742"/>
            <a:ext cx="1295618" cy="276999"/>
          </a:xfrm>
          <a:prstGeom prst="rect">
            <a:avLst/>
          </a:prstGeom>
          <a:noFill/>
          <a:ln>
            <a:noFill/>
          </a:ln>
        </p:spPr>
        <p:txBody>
          <a:bodyPr wrap="square" rtlCol="0">
            <a:spAutoFit/>
          </a:bodyPr>
          <a:lstStyle/>
          <a:p>
            <a:pPr algn="ctr"/>
            <a:r>
              <a:rPr kumimoji="1" lang="ja-JP" altLang="en-US" sz="1200"/>
              <a:t>契約法人</a:t>
            </a:r>
            <a:endParaRPr kumimoji="1" lang="en-US" altLang="ja-JP" sz="1200" dirty="0"/>
          </a:p>
        </p:txBody>
      </p:sp>
      <p:cxnSp>
        <p:nvCxnSpPr>
          <p:cNvPr id="42" name="カギ線コネクタ 41">
            <a:extLst>
              <a:ext uri="{FF2B5EF4-FFF2-40B4-BE49-F238E27FC236}">
                <a16:creationId xmlns:a16="http://schemas.microsoft.com/office/drawing/2014/main" id="{EFF65A59-9071-B847-ABCC-4CBCBD944B97}"/>
              </a:ext>
            </a:extLst>
          </p:cNvPr>
          <p:cNvCxnSpPr>
            <a:cxnSpLocks/>
            <a:stCxn id="34" idx="1"/>
            <a:endCxn id="40" idx="2"/>
          </p:cNvCxnSpPr>
          <p:nvPr/>
        </p:nvCxnSpPr>
        <p:spPr>
          <a:xfrm rot="10800000">
            <a:off x="5302452" y="2364192"/>
            <a:ext cx="459333" cy="15049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8EF77D02-87AF-D347-B715-989DA3BD680B}"/>
              </a:ext>
            </a:extLst>
          </p:cNvPr>
          <p:cNvCxnSpPr>
            <a:cxnSpLocks/>
          </p:cNvCxnSpPr>
          <p:nvPr/>
        </p:nvCxnSpPr>
        <p:spPr>
          <a:xfrm>
            <a:off x="6048389" y="3101640"/>
            <a:ext cx="0" cy="2468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78D52419-1B50-FD4A-AB45-43DD349FA802}"/>
              </a:ext>
            </a:extLst>
          </p:cNvPr>
          <p:cNvCxnSpPr>
            <a:cxnSpLocks/>
            <a:stCxn id="41" idx="1"/>
            <a:endCxn id="4" idx="0"/>
          </p:cNvCxnSpPr>
          <p:nvPr/>
        </p:nvCxnSpPr>
        <p:spPr>
          <a:xfrm rot="10800000" flipV="1">
            <a:off x="3829237" y="1530242"/>
            <a:ext cx="858798" cy="436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下矢印 56">
            <a:extLst>
              <a:ext uri="{FF2B5EF4-FFF2-40B4-BE49-F238E27FC236}">
                <a16:creationId xmlns:a16="http://schemas.microsoft.com/office/drawing/2014/main" id="{1F82E2EC-B879-5945-B2C3-97C6719ECA7B}"/>
              </a:ext>
            </a:extLst>
          </p:cNvPr>
          <p:cNvSpPr/>
          <p:nvPr/>
        </p:nvSpPr>
        <p:spPr>
          <a:xfrm rot="16200000">
            <a:off x="5260590" y="4108217"/>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スライド番号プレースホルダー 21">
            <a:extLst>
              <a:ext uri="{FF2B5EF4-FFF2-40B4-BE49-F238E27FC236}">
                <a16:creationId xmlns:a16="http://schemas.microsoft.com/office/drawing/2014/main" id="{4E9C5305-2A4D-F042-AB71-5E91138147E5}"/>
              </a:ext>
            </a:extLst>
          </p:cNvPr>
          <p:cNvSpPr>
            <a:spLocks noGrp="1"/>
          </p:cNvSpPr>
          <p:nvPr>
            <p:ph type="sldNum" sz="quarter" idx="12"/>
          </p:nvPr>
        </p:nvSpPr>
        <p:spPr/>
        <p:txBody>
          <a:bodyPr/>
          <a:lstStyle/>
          <a:p>
            <a:fld id="{D26F39CE-828E-974C-A2DD-8D56C23B278A}" type="slidenum">
              <a:rPr kumimoji="1" lang="ja-JP" altLang="en-US" smtClean="0"/>
              <a:t>13</a:t>
            </a:fld>
            <a:endParaRPr kumimoji="1" lang="ja-JP" altLang="en-US"/>
          </a:p>
        </p:txBody>
      </p:sp>
    </p:spTree>
    <p:extLst>
      <p:ext uri="{BB962C8B-B14F-4D97-AF65-F5344CB8AC3E}">
        <p14:creationId xmlns:p14="http://schemas.microsoft.com/office/powerpoint/2010/main" val="905630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4E2C9C-BA76-FE42-9854-9F52E289D5E6}"/>
              </a:ext>
            </a:extLst>
          </p:cNvPr>
          <p:cNvSpPr>
            <a:spLocks noGrp="1"/>
          </p:cNvSpPr>
          <p:nvPr>
            <p:ph type="title"/>
          </p:nvPr>
        </p:nvSpPr>
        <p:spPr/>
        <p:txBody>
          <a:bodyPr/>
          <a:lstStyle/>
          <a:p>
            <a:r>
              <a:rPr lang="en-US" altLang="ja-JP" dirty="0"/>
              <a:t>7-3. </a:t>
            </a:r>
            <a:r>
              <a:rPr lang="ja-JP" altLang="en-US"/>
              <a:t>滞在者管理</a:t>
            </a:r>
            <a:endParaRPr kumimoji="1" lang="ja-JP" altLang="en-US"/>
          </a:p>
        </p:txBody>
      </p:sp>
      <p:sp>
        <p:nvSpPr>
          <p:cNvPr id="3" name="コンテンツ プレースホルダー 2">
            <a:extLst>
              <a:ext uri="{FF2B5EF4-FFF2-40B4-BE49-F238E27FC236}">
                <a16:creationId xmlns:a16="http://schemas.microsoft.com/office/drawing/2014/main" id="{A70F4896-5687-0E49-AAA4-E3EE8628B25A}"/>
              </a:ext>
            </a:extLst>
          </p:cNvPr>
          <p:cNvSpPr>
            <a:spLocks noGrp="1"/>
          </p:cNvSpPr>
          <p:nvPr>
            <p:ph sz="half" idx="1"/>
          </p:nvPr>
        </p:nvSpPr>
        <p:spPr>
          <a:xfrm>
            <a:off x="471488" y="2266867"/>
            <a:ext cx="2914650" cy="7287950"/>
          </a:xfrm>
        </p:spPr>
        <p:txBody>
          <a:bodyPr>
            <a:normAutofit/>
          </a:bodyPr>
          <a:lstStyle/>
          <a:p>
            <a:pPr marL="0" indent="0">
              <a:buNone/>
            </a:pPr>
            <a:r>
              <a:rPr lang="ja-JP" altLang="en-US" sz="1200"/>
              <a:t>滞在中は、部屋から出ることは禁止されます。</a:t>
            </a:r>
            <a:endParaRPr lang="en-US" altLang="ja-JP" sz="1200" dirty="0"/>
          </a:p>
          <a:p>
            <a:pPr marL="0" indent="0">
              <a:buNone/>
            </a:pPr>
            <a:endParaRPr lang="en-US" altLang="ja-JP" sz="1200" dirty="0">
              <a:solidFill>
                <a:srgbClr val="FF0000"/>
              </a:solidFill>
            </a:endParaRPr>
          </a:p>
          <a:p>
            <a:pPr marL="0" indent="0">
              <a:buNone/>
            </a:pPr>
            <a:r>
              <a:rPr lang="ja-JP" altLang="en-US" sz="1200"/>
              <a:t>施設では、滞在者がエレベータや非常階段、非常口等をつかった施設外への外出については、厳重に監視を行うこと。</a:t>
            </a:r>
            <a:endParaRPr lang="en-US" altLang="ja-JP" sz="1200" dirty="0"/>
          </a:p>
          <a:p>
            <a:pPr marL="0" indent="0">
              <a:buNone/>
            </a:pPr>
            <a:r>
              <a:rPr lang="ja-JP" altLang="en-US" sz="1200">
                <a:solidFill>
                  <a:srgbClr val="FF0000"/>
                </a:solidFill>
              </a:rPr>
              <a:t>滞在者が、施設より外に買い物や運動、喫煙を目的とした外出が懸念されます。</a:t>
            </a:r>
            <a:endParaRPr lang="en-US" altLang="ja-JP" sz="1200" dirty="0">
              <a:solidFill>
                <a:srgbClr val="FF0000"/>
              </a:solidFill>
            </a:endParaRPr>
          </a:p>
          <a:p>
            <a:pPr marL="0" indent="0">
              <a:buNone/>
            </a:pPr>
            <a:r>
              <a:rPr lang="ja-JP" altLang="en-US" sz="1200">
                <a:solidFill>
                  <a:srgbClr val="FF0000"/>
                </a:solidFill>
              </a:rPr>
              <a:t>周辺住民への影響も十分に効力なくてはなりませんので、滞在者への理解を得るとともに、徹底した管理を行なってください。</a:t>
            </a:r>
            <a:endParaRPr lang="en-US" altLang="ja-JP" sz="1200" dirty="0"/>
          </a:p>
          <a:p>
            <a:pPr marL="0" indent="0">
              <a:buNone/>
            </a:pPr>
            <a:r>
              <a:rPr lang="ja-JP" altLang="en-US" sz="1200"/>
              <a:t>もし、部屋から出ていたり、施設の外に出ていることが判明した場合は、即刻退去をしていただきます。</a:t>
            </a:r>
            <a:endParaRPr lang="en-US" altLang="ja-JP" sz="1200" dirty="0"/>
          </a:p>
          <a:p>
            <a:pPr marL="0" indent="0">
              <a:buNone/>
            </a:pPr>
            <a:endParaRPr lang="en-US" altLang="ja-JP" sz="1200" dirty="0"/>
          </a:p>
          <a:p>
            <a:pPr marL="0" indent="0">
              <a:buNone/>
            </a:pPr>
            <a:r>
              <a:rPr lang="ja-JP" altLang="en-US" sz="1200" b="1">
                <a:solidFill>
                  <a:srgbClr val="FF0000"/>
                </a:solidFill>
              </a:rPr>
              <a:t>外出者を発見した場合</a:t>
            </a:r>
            <a:endParaRPr lang="en-US" altLang="ja-JP" sz="1200" b="1" dirty="0">
              <a:solidFill>
                <a:srgbClr val="FF0000"/>
              </a:solidFill>
            </a:endParaRPr>
          </a:p>
          <a:p>
            <a:pPr marL="0" indent="0">
              <a:buNone/>
            </a:pPr>
            <a:r>
              <a:rPr lang="ja-JP" altLang="en-US" sz="1200">
                <a:solidFill>
                  <a:srgbClr val="FF0000"/>
                </a:solidFill>
              </a:rPr>
              <a:t>部屋に戻ることを要請してください。</a:t>
            </a:r>
            <a:endParaRPr lang="en-US" altLang="ja-JP" sz="1200" dirty="0">
              <a:solidFill>
                <a:srgbClr val="FF0000"/>
              </a:solidFill>
            </a:endParaRPr>
          </a:p>
          <a:p>
            <a:pPr marL="0" indent="0">
              <a:buNone/>
            </a:pPr>
            <a:r>
              <a:rPr lang="ja-JP" altLang="en-US" sz="1200">
                <a:solidFill>
                  <a:srgbClr val="FF0000"/>
                </a:solidFill>
              </a:rPr>
              <a:t>予約受セに該当者の連絡してください。</a:t>
            </a:r>
            <a:endParaRPr lang="en-US" altLang="ja-JP" sz="1200" dirty="0">
              <a:solidFill>
                <a:srgbClr val="FF0000"/>
              </a:solidFill>
            </a:endParaRPr>
          </a:p>
          <a:p>
            <a:pPr marL="0" indent="0">
              <a:buNone/>
            </a:pPr>
            <a:endParaRPr lang="en-US" altLang="ja-JP" sz="1200" dirty="0">
              <a:solidFill>
                <a:srgbClr val="FF0000"/>
              </a:solidFill>
            </a:endParaRPr>
          </a:p>
          <a:p>
            <a:pPr marL="0" indent="0">
              <a:buNone/>
            </a:pPr>
            <a:r>
              <a:rPr lang="ja-JP" altLang="en-US" sz="1200">
                <a:solidFill>
                  <a:srgbClr val="FF0000"/>
                </a:solidFill>
              </a:rPr>
              <a:t>予約受セでは、該当滞在者の所属法人に連絡し、即時退去の通知を行います。</a:t>
            </a:r>
            <a:endParaRPr lang="en-US" altLang="ja-JP" sz="1200" dirty="0">
              <a:solidFill>
                <a:srgbClr val="FF0000"/>
              </a:solidFill>
            </a:endParaRPr>
          </a:p>
          <a:p>
            <a:pPr marL="0" indent="0">
              <a:buNone/>
            </a:pPr>
            <a:r>
              <a:rPr lang="ja-JP" altLang="en-US" sz="1200">
                <a:solidFill>
                  <a:srgbClr val="FF0000"/>
                </a:solidFill>
              </a:rPr>
              <a:t>従わなかった滞在者は、回数に関わらず、施設からの退去を行い、所属法人に対しては</a:t>
            </a:r>
            <a:r>
              <a:rPr lang="en-US" altLang="ja-JP" sz="1200" dirty="0">
                <a:solidFill>
                  <a:srgbClr val="FF0000"/>
                </a:solidFill>
              </a:rPr>
              <a:t>14</a:t>
            </a:r>
            <a:r>
              <a:rPr lang="ja-JP" altLang="en-US" sz="1200">
                <a:solidFill>
                  <a:srgbClr val="FF0000"/>
                </a:solidFill>
              </a:rPr>
              <a:t>日分の費用全額の請求を行います。</a:t>
            </a:r>
            <a:endParaRPr lang="en-US" altLang="ja-JP" sz="1200" dirty="0">
              <a:solidFill>
                <a:srgbClr val="FF0000"/>
              </a:solidFill>
            </a:endParaRPr>
          </a:p>
        </p:txBody>
      </p:sp>
      <p:pic>
        <p:nvPicPr>
          <p:cNvPr id="22" name="図 21">
            <a:extLst>
              <a:ext uri="{FF2B5EF4-FFF2-40B4-BE49-F238E27FC236}">
                <a16:creationId xmlns:a16="http://schemas.microsoft.com/office/drawing/2014/main" id="{4D5C5498-AFF0-BB4A-8B42-097DFB30CB1B}"/>
              </a:ext>
            </a:extLst>
          </p:cNvPr>
          <p:cNvPicPr>
            <a:picLocks noChangeAspect="1"/>
          </p:cNvPicPr>
          <p:nvPr/>
        </p:nvPicPr>
        <p:blipFill>
          <a:blip r:embed="rId2"/>
          <a:stretch>
            <a:fillRect/>
          </a:stretch>
        </p:blipFill>
        <p:spPr>
          <a:xfrm rot="1744336">
            <a:off x="4002262" y="3462463"/>
            <a:ext cx="1009472" cy="1009472"/>
          </a:xfrm>
          <a:prstGeom prst="rect">
            <a:avLst/>
          </a:prstGeom>
        </p:spPr>
      </p:pic>
      <p:pic>
        <p:nvPicPr>
          <p:cNvPr id="23" name="図 22">
            <a:extLst>
              <a:ext uri="{FF2B5EF4-FFF2-40B4-BE49-F238E27FC236}">
                <a16:creationId xmlns:a16="http://schemas.microsoft.com/office/drawing/2014/main" id="{5381382F-A942-F645-A72C-3885AFF87C9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800000">
            <a:off x="4816172" y="2684857"/>
            <a:ext cx="677272" cy="509267"/>
          </a:xfrm>
          <a:prstGeom prst="rect">
            <a:avLst/>
          </a:prstGeom>
        </p:spPr>
      </p:pic>
      <p:sp>
        <p:nvSpPr>
          <p:cNvPr id="24" name="テキスト ボックス 23">
            <a:extLst>
              <a:ext uri="{FF2B5EF4-FFF2-40B4-BE49-F238E27FC236}">
                <a16:creationId xmlns:a16="http://schemas.microsoft.com/office/drawing/2014/main" id="{DEABEAFB-B587-BB4B-953A-81D1768763F3}"/>
              </a:ext>
            </a:extLst>
          </p:cNvPr>
          <p:cNvSpPr txBox="1"/>
          <p:nvPr/>
        </p:nvSpPr>
        <p:spPr>
          <a:xfrm>
            <a:off x="3520713" y="4422767"/>
            <a:ext cx="1803221" cy="461665"/>
          </a:xfrm>
          <a:prstGeom prst="rect">
            <a:avLst/>
          </a:prstGeom>
          <a:noFill/>
        </p:spPr>
        <p:txBody>
          <a:bodyPr wrap="square" rtlCol="0">
            <a:spAutoFit/>
          </a:bodyPr>
          <a:lstStyle/>
          <a:p>
            <a:pPr algn="ctr"/>
            <a:r>
              <a:rPr lang="ja-JP" altLang="en-US" sz="1200"/>
              <a:t>滞在者アプリが自動で</a:t>
            </a:r>
            <a:endParaRPr lang="en-US" altLang="ja-JP" sz="1200" dirty="0"/>
          </a:p>
          <a:p>
            <a:pPr algn="ctr"/>
            <a:r>
              <a:rPr lang="ja-JP" altLang="en-US" sz="1200"/>
              <a:t>現在地を送信します。</a:t>
            </a:r>
            <a:endParaRPr kumimoji="1" lang="ja-JP" altLang="en-US" sz="1200"/>
          </a:p>
        </p:txBody>
      </p:sp>
      <p:pic>
        <p:nvPicPr>
          <p:cNvPr id="25" name="図 24">
            <a:extLst>
              <a:ext uri="{FF2B5EF4-FFF2-40B4-BE49-F238E27FC236}">
                <a16:creationId xmlns:a16="http://schemas.microsoft.com/office/drawing/2014/main" id="{11ACA95E-4690-5245-B2CF-A859AD5104D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86663" y="5595823"/>
            <a:ext cx="648163" cy="648163"/>
          </a:xfrm>
          <a:prstGeom prst="rect">
            <a:avLst/>
          </a:prstGeom>
        </p:spPr>
      </p:pic>
      <p:pic>
        <p:nvPicPr>
          <p:cNvPr id="26" name="図 25">
            <a:extLst>
              <a:ext uri="{FF2B5EF4-FFF2-40B4-BE49-F238E27FC236}">
                <a16:creationId xmlns:a16="http://schemas.microsoft.com/office/drawing/2014/main" id="{3C1DDD5E-D1A1-DB4F-893A-BB0AD09566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39919" y="7035985"/>
            <a:ext cx="618347" cy="618347"/>
          </a:xfrm>
          <a:prstGeom prst="rect">
            <a:avLst/>
          </a:prstGeom>
        </p:spPr>
      </p:pic>
      <p:sp>
        <p:nvSpPr>
          <p:cNvPr id="27" name="テキスト ボックス 26">
            <a:extLst>
              <a:ext uri="{FF2B5EF4-FFF2-40B4-BE49-F238E27FC236}">
                <a16:creationId xmlns:a16="http://schemas.microsoft.com/office/drawing/2014/main" id="{6D5E1266-613B-7F4F-B786-D24159FBC048}"/>
              </a:ext>
            </a:extLst>
          </p:cNvPr>
          <p:cNvSpPr txBox="1"/>
          <p:nvPr/>
        </p:nvSpPr>
        <p:spPr>
          <a:xfrm>
            <a:off x="3601283" y="7698596"/>
            <a:ext cx="1295618" cy="276999"/>
          </a:xfrm>
          <a:prstGeom prst="rect">
            <a:avLst/>
          </a:prstGeom>
          <a:noFill/>
        </p:spPr>
        <p:txBody>
          <a:bodyPr wrap="square" rtlCol="0">
            <a:spAutoFit/>
          </a:bodyPr>
          <a:lstStyle/>
          <a:p>
            <a:pPr algn="ctr"/>
            <a:r>
              <a:rPr lang="ja-JP" altLang="en-US" sz="1200"/>
              <a:t>待機者予約受セ</a:t>
            </a:r>
            <a:endParaRPr kumimoji="1" lang="ja-JP" altLang="en-US" sz="1200"/>
          </a:p>
        </p:txBody>
      </p:sp>
      <p:sp>
        <p:nvSpPr>
          <p:cNvPr id="28" name="テキスト ボックス 27">
            <a:extLst>
              <a:ext uri="{FF2B5EF4-FFF2-40B4-BE49-F238E27FC236}">
                <a16:creationId xmlns:a16="http://schemas.microsoft.com/office/drawing/2014/main" id="{D6256F0B-2636-E640-AFFD-108C58BA2339}"/>
              </a:ext>
            </a:extLst>
          </p:cNvPr>
          <p:cNvSpPr txBox="1"/>
          <p:nvPr/>
        </p:nvSpPr>
        <p:spPr>
          <a:xfrm>
            <a:off x="3520713" y="6477542"/>
            <a:ext cx="1491961" cy="461665"/>
          </a:xfrm>
          <a:prstGeom prst="rect">
            <a:avLst/>
          </a:prstGeom>
          <a:noFill/>
        </p:spPr>
        <p:txBody>
          <a:bodyPr wrap="square" rtlCol="0">
            <a:spAutoFit/>
          </a:bodyPr>
          <a:lstStyle/>
          <a:p>
            <a:pPr algn="ctr"/>
            <a:r>
              <a:rPr lang="ja-JP" altLang="en-US" sz="1200"/>
              <a:t>滞在者の現在地</a:t>
            </a:r>
            <a:endParaRPr lang="en-US" altLang="ja-JP" sz="1200" dirty="0"/>
          </a:p>
          <a:p>
            <a:pPr algn="ctr"/>
            <a:r>
              <a:rPr lang="ja-JP" altLang="en-US" sz="1200"/>
              <a:t>を監視します。</a:t>
            </a:r>
            <a:endParaRPr kumimoji="1" lang="ja-JP" altLang="en-US" sz="1200"/>
          </a:p>
        </p:txBody>
      </p:sp>
      <p:pic>
        <p:nvPicPr>
          <p:cNvPr id="29" name="図 28">
            <a:extLst>
              <a:ext uri="{FF2B5EF4-FFF2-40B4-BE49-F238E27FC236}">
                <a16:creationId xmlns:a16="http://schemas.microsoft.com/office/drawing/2014/main" id="{589BA58F-EF1C-2540-B512-9AC733502D92}"/>
              </a:ext>
            </a:extLst>
          </p:cNvPr>
          <p:cNvPicPr>
            <a:picLocks noChangeAspect="1"/>
          </p:cNvPicPr>
          <p:nvPr/>
        </p:nvPicPr>
        <p:blipFill>
          <a:blip r:embed="rId6"/>
          <a:stretch>
            <a:fillRect/>
          </a:stretch>
        </p:blipFill>
        <p:spPr>
          <a:xfrm>
            <a:off x="5337767" y="4478614"/>
            <a:ext cx="1011395" cy="1011395"/>
          </a:xfrm>
          <a:prstGeom prst="rect">
            <a:avLst/>
          </a:prstGeom>
        </p:spPr>
      </p:pic>
      <p:sp>
        <p:nvSpPr>
          <p:cNvPr id="30" name="テキスト ボックス 29">
            <a:extLst>
              <a:ext uri="{FF2B5EF4-FFF2-40B4-BE49-F238E27FC236}">
                <a16:creationId xmlns:a16="http://schemas.microsoft.com/office/drawing/2014/main" id="{1A8CA28E-2E58-9044-AB69-CE1032D830AB}"/>
              </a:ext>
            </a:extLst>
          </p:cNvPr>
          <p:cNvSpPr txBox="1"/>
          <p:nvPr/>
        </p:nvSpPr>
        <p:spPr>
          <a:xfrm>
            <a:off x="5047119" y="5409202"/>
            <a:ext cx="1491961" cy="276999"/>
          </a:xfrm>
          <a:prstGeom prst="rect">
            <a:avLst/>
          </a:prstGeom>
          <a:noFill/>
        </p:spPr>
        <p:txBody>
          <a:bodyPr wrap="square" rtlCol="0">
            <a:spAutoFit/>
          </a:bodyPr>
          <a:lstStyle/>
          <a:p>
            <a:pPr algn="ctr"/>
            <a:r>
              <a:rPr kumimoji="1" lang="ja-JP" altLang="en-US" sz="1200"/>
              <a:t>外出を検知</a:t>
            </a:r>
          </a:p>
        </p:txBody>
      </p:sp>
      <p:pic>
        <p:nvPicPr>
          <p:cNvPr id="31" name="図 30">
            <a:extLst>
              <a:ext uri="{FF2B5EF4-FFF2-40B4-BE49-F238E27FC236}">
                <a16:creationId xmlns:a16="http://schemas.microsoft.com/office/drawing/2014/main" id="{89EB211C-1D0A-1644-A19B-A4E93A9E6D0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22007" y="6532937"/>
            <a:ext cx="742184" cy="742184"/>
          </a:xfrm>
          <a:prstGeom prst="rect">
            <a:avLst/>
          </a:prstGeom>
        </p:spPr>
      </p:pic>
      <p:sp>
        <p:nvSpPr>
          <p:cNvPr id="32" name="下矢印 31">
            <a:extLst>
              <a:ext uri="{FF2B5EF4-FFF2-40B4-BE49-F238E27FC236}">
                <a16:creationId xmlns:a16="http://schemas.microsoft.com/office/drawing/2014/main" id="{AF493E1F-BB9A-E74B-935B-92A3D94A3E3C}"/>
              </a:ext>
            </a:extLst>
          </p:cNvPr>
          <p:cNvSpPr/>
          <p:nvPr/>
        </p:nvSpPr>
        <p:spPr>
          <a:xfrm rot="16200000">
            <a:off x="4900367" y="6810617"/>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043B2CD8-061B-634E-BA12-E47660F128B7}"/>
              </a:ext>
            </a:extLst>
          </p:cNvPr>
          <p:cNvSpPr txBox="1"/>
          <p:nvPr/>
        </p:nvSpPr>
        <p:spPr>
          <a:xfrm>
            <a:off x="5165040" y="7326543"/>
            <a:ext cx="1295618" cy="276999"/>
          </a:xfrm>
          <a:prstGeom prst="rect">
            <a:avLst/>
          </a:prstGeom>
          <a:noFill/>
        </p:spPr>
        <p:txBody>
          <a:bodyPr wrap="square" rtlCol="0">
            <a:spAutoFit/>
          </a:bodyPr>
          <a:lstStyle/>
          <a:p>
            <a:pPr algn="ctr"/>
            <a:r>
              <a:rPr kumimoji="1" lang="ja-JP" altLang="en-US" sz="1200"/>
              <a:t>事業所</a:t>
            </a:r>
          </a:p>
        </p:txBody>
      </p:sp>
      <p:sp>
        <p:nvSpPr>
          <p:cNvPr id="34" name="テキスト ボックス 33">
            <a:extLst>
              <a:ext uri="{FF2B5EF4-FFF2-40B4-BE49-F238E27FC236}">
                <a16:creationId xmlns:a16="http://schemas.microsoft.com/office/drawing/2014/main" id="{6F88F540-7394-4F43-93D8-195D519BFDD8}"/>
              </a:ext>
            </a:extLst>
          </p:cNvPr>
          <p:cNvSpPr txBox="1"/>
          <p:nvPr/>
        </p:nvSpPr>
        <p:spPr>
          <a:xfrm>
            <a:off x="5346656" y="7603542"/>
            <a:ext cx="1491961" cy="830997"/>
          </a:xfrm>
          <a:prstGeom prst="rect">
            <a:avLst/>
          </a:prstGeom>
          <a:noFill/>
        </p:spPr>
        <p:txBody>
          <a:bodyPr wrap="square" rtlCol="0">
            <a:spAutoFit/>
          </a:bodyPr>
          <a:lstStyle/>
          <a:p>
            <a:r>
              <a:rPr kumimoji="1" lang="ja-JP" altLang="en-US" sz="1200"/>
              <a:t>該当者を連絡します。</a:t>
            </a:r>
            <a:r>
              <a:rPr lang="ja-JP" altLang="en-US" sz="1200"/>
              <a:t>部屋へ戻るよう要請をしてください。</a:t>
            </a:r>
            <a:endParaRPr kumimoji="1" lang="ja-JP" altLang="en-US" sz="1200"/>
          </a:p>
        </p:txBody>
      </p:sp>
      <p:sp>
        <p:nvSpPr>
          <p:cNvPr id="35" name="下矢印 34">
            <a:extLst>
              <a:ext uri="{FF2B5EF4-FFF2-40B4-BE49-F238E27FC236}">
                <a16:creationId xmlns:a16="http://schemas.microsoft.com/office/drawing/2014/main" id="{F46D3CB7-4DA8-0443-91D5-EA02FBDA39D5}"/>
              </a:ext>
            </a:extLst>
          </p:cNvPr>
          <p:cNvSpPr/>
          <p:nvPr/>
        </p:nvSpPr>
        <p:spPr>
          <a:xfrm rot="13500000">
            <a:off x="4835197" y="6030539"/>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EC552273-95D1-8C4C-9096-30C87D0A9D9B}"/>
              </a:ext>
            </a:extLst>
          </p:cNvPr>
          <p:cNvSpPr txBox="1"/>
          <p:nvPr/>
        </p:nvSpPr>
        <p:spPr>
          <a:xfrm>
            <a:off x="5323934" y="5668725"/>
            <a:ext cx="1491961" cy="646331"/>
          </a:xfrm>
          <a:prstGeom prst="rect">
            <a:avLst/>
          </a:prstGeom>
          <a:noFill/>
        </p:spPr>
        <p:txBody>
          <a:bodyPr wrap="square" rtlCol="0">
            <a:spAutoFit/>
          </a:bodyPr>
          <a:lstStyle/>
          <a:p>
            <a:r>
              <a:rPr kumimoji="1" lang="ja-JP" altLang="en-US" sz="1200"/>
              <a:t>該当者に電話連絡し、</a:t>
            </a:r>
            <a:r>
              <a:rPr lang="ja-JP" altLang="en-US" sz="1200"/>
              <a:t>部屋へ戻るよう要請します。</a:t>
            </a:r>
            <a:endParaRPr kumimoji="1" lang="ja-JP" altLang="en-US" sz="1200"/>
          </a:p>
        </p:txBody>
      </p:sp>
      <p:sp>
        <p:nvSpPr>
          <p:cNvPr id="37" name="下矢印 36">
            <a:extLst>
              <a:ext uri="{FF2B5EF4-FFF2-40B4-BE49-F238E27FC236}">
                <a16:creationId xmlns:a16="http://schemas.microsoft.com/office/drawing/2014/main" id="{95483B02-AF17-4A4C-83E1-D0E0C20FF812}"/>
              </a:ext>
            </a:extLst>
          </p:cNvPr>
          <p:cNvSpPr/>
          <p:nvPr/>
        </p:nvSpPr>
        <p:spPr>
          <a:xfrm>
            <a:off x="4038062" y="4968334"/>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DA7135F2-57DE-6C4C-9640-A5B4B5B011DC}"/>
              </a:ext>
            </a:extLst>
          </p:cNvPr>
          <p:cNvSpPr txBox="1"/>
          <p:nvPr/>
        </p:nvSpPr>
        <p:spPr>
          <a:xfrm>
            <a:off x="3774949" y="6291323"/>
            <a:ext cx="883359" cy="277000"/>
          </a:xfrm>
          <a:prstGeom prst="rect">
            <a:avLst/>
          </a:prstGeom>
          <a:noFill/>
        </p:spPr>
        <p:txBody>
          <a:bodyPr wrap="square" rtlCol="0">
            <a:spAutoFit/>
          </a:bodyPr>
          <a:lstStyle/>
          <a:p>
            <a:pPr algn="ctr"/>
            <a:r>
              <a:rPr lang="ja-JP" altLang="en-US" sz="1200"/>
              <a:t>サーバ</a:t>
            </a:r>
            <a:endParaRPr kumimoji="1" lang="ja-JP" altLang="en-US" sz="1200"/>
          </a:p>
        </p:txBody>
      </p:sp>
      <p:pic>
        <p:nvPicPr>
          <p:cNvPr id="39" name="図 38">
            <a:extLst>
              <a:ext uri="{FF2B5EF4-FFF2-40B4-BE49-F238E27FC236}">
                <a16:creationId xmlns:a16="http://schemas.microsoft.com/office/drawing/2014/main" id="{12F0BF0C-58FE-B046-8714-DBC192CE731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704161" y="8550150"/>
            <a:ext cx="660710" cy="660710"/>
          </a:xfrm>
          <a:prstGeom prst="rect">
            <a:avLst/>
          </a:prstGeom>
        </p:spPr>
      </p:pic>
      <p:sp>
        <p:nvSpPr>
          <p:cNvPr id="40" name="テキスト ボックス 39">
            <a:extLst>
              <a:ext uri="{FF2B5EF4-FFF2-40B4-BE49-F238E27FC236}">
                <a16:creationId xmlns:a16="http://schemas.microsoft.com/office/drawing/2014/main" id="{98724209-8CBA-6144-A5B3-194CB52398EA}"/>
              </a:ext>
            </a:extLst>
          </p:cNvPr>
          <p:cNvSpPr txBox="1"/>
          <p:nvPr/>
        </p:nvSpPr>
        <p:spPr>
          <a:xfrm>
            <a:off x="5114389" y="8550150"/>
            <a:ext cx="1295618" cy="276999"/>
          </a:xfrm>
          <a:prstGeom prst="rect">
            <a:avLst/>
          </a:prstGeom>
          <a:noFill/>
          <a:ln>
            <a:noFill/>
          </a:ln>
        </p:spPr>
        <p:txBody>
          <a:bodyPr wrap="square" rtlCol="0">
            <a:spAutoFit/>
          </a:bodyPr>
          <a:lstStyle/>
          <a:p>
            <a:pPr algn="ctr"/>
            <a:r>
              <a:rPr kumimoji="1" lang="ja-JP" altLang="en-US" sz="1200"/>
              <a:t>契約法人</a:t>
            </a:r>
            <a:endParaRPr kumimoji="1" lang="en-US" altLang="ja-JP" sz="1200" dirty="0"/>
          </a:p>
        </p:txBody>
      </p:sp>
      <p:sp>
        <p:nvSpPr>
          <p:cNvPr id="42" name="テキスト ボックス 41">
            <a:extLst>
              <a:ext uri="{FF2B5EF4-FFF2-40B4-BE49-F238E27FC236}">
                <a16:creationId xmlns:a16="http://schemas.microsoft.com/office/drawing/2014/main" id="{905B1624-D52B-4C4C-B3CB-1367044F4F81}"/>
              </a:ext>
            </a:extLst>
          </p:cNvPr>
          <p:cNvSpPr txBox="1"/>
          <p:nvPr/>
        </p:nvSpPr>
        <p:spPr>
          <a:xfrm>
            <a:off x="5346656" y="8776746"/>
            <a:ext cx="1491961" cy="461665"/>
          </a:xfrm>
          <a:prstGeom prst="rect">
            <a:avLst/>
          </a:prstGeom>
          <a:noFill/>
        </p:spPr>
        <p:txBody>
          <a:bodyPr wrap="square" rtlCol="0">
            <a:spAutoFit/>
          </a:bodyPr>
          <a:lstStyle/>
          <a:p>
            <a:r>
              <a:rPr kumimoji="1" lang="ja-JP" altLang="en-US" sz="1200"/>
              <a:t>該当者の退去を通知します。</a:t>
            </a:r>
          </a:p>
        </p:txBody>
      </p:sp>
      <p:sp>
        <p:nvSpPr>
          <p:cNvPr id="43" name="下矢印 42">
            <a:extLst>
              <a:ext uri="{FF2B5EF4-FFF2-40B4-BE49-F238E27FC236}">
                <a16:creationId xmlns:a16="http://schemas.microsoft.com/office/drawing/2014/main" id="{784B9227-4E11-FB42-B821-BDC72489AEEE}"/>
              </a:ext>
            </a:extLst>
          </p:cNvPr>
          <p:cNvSpPr/>
          <p:nvPr/>
        </p:nvSpPr>
        <p:spPr>
          <a:xfrm rot="18900000">
            <a:off x="4835197" y="7899096"/>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ECBB7A54-F558-3A46-8AF7-6C3B5A3793C6}"/>
              </a:ext>
            </a:extLst>
          </p:cNvPr>
          <p:cNvSpPr/>
          <p:nvPr/>
        </p:nvSpPr>
        <p:spPr>
          <a:xfrm>
            <a:off x="519597" y="345945"/>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部屋、施設からの外出が確認された場合は、退去となります。</a:t>
            </a:r>
            <a:endParaRPr kumimoji="1" lang="ja-JP" altLang="en-US" sz="1600">
              <a:solidFill>
                <a:schemeClr val="bg1"/>
              </a:solidFill>
            </a:endParaRPr>
          </a:p>
        </p:txBody>
      </p:sp>
      <p:sp>
        <p:nvSpPr>
          <p:cNvPr id="4" name="スライド番号プレースホルダー 3">
            <a:extLst>
              <a:ext uri="{FF2B5EF4-FFF2-40B4-BE49-F238E27FC236}">
                <a16:creationId xmlns:a16="http://schemas.microsoft.com/office/drawing/2014/main" id="{D373A5A6-59F4-D048-9EAD-04094704ED18}"/>
              </a:ext>
            </a:extLst>
          </p:cNvPr>
          <p:cNvSpPr>
            <a:spLocks noGrp="1"/>
          </p:cNvSpPr>
          <p:nvPr>
            <p:ph type="sldNum" sz="quarter" idx="12"/>
          </p:nvPr>
        </p:nvSpPr>
        <p:spPr/>
        <p:txBody>
          <a:bodyPr/>
          <a:lstStyle/>
          <a:p>
            <a:fld id="{D26F39CE-828E-974C-A2DD-8D56C23B278A}" type="slidenum">
              <a:rPr kumimoji="1" lang="ja-JP" altLang="en-US" smtClean="0"/>
              <a:t>14</a:t>
            </a:fld>
            <a:endParaRPr kumimoji="1" lang="ja-JP" altLang="en-US"/>
          </a:p>
        </p:txBody>
      </p:sp>
    </p:spTree>
    <p:extLst>
      <p:ext uri="{BB962C8B-B14F-4D97-AF65-F5344CB8AC3E}">
        <p14:creationId xmlns:p14="http://schemas.microsoft.com/office/powerpoint/2010/main" val="3721514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887BB-3F9C-8A4A-9BC3-7ACD68701808}"/>
              </a:ext>
            </a:extLst>
          </p:cNvPr>
          <p:cNvSpPr>
            <a:spLocks noGrp="1"/>
          </p:cNvSpPr>
          <p:nvPr>
            <p:ph type="title"/>
          </p:nvPr>
        </p:nvSpPr>
        <p:spPr/>
        <p:txBody>
          <a:bodyPr/>
          <a:lstStyle/>
          <a:p>
            <a:r>
              <a:rPr lang="en-US" altLang="ja-JP" dirty="0"/>
              <a:t>7-4. </a:t>
            </a:r>
            <a:r>
              <a:rPr lang="ja-JP" altLang="en-US"/>
              <a:t>配食</a:t>
            </a:r>
            <a:endParaRPr kumimoji="1" lang="ja-JP" altLang="en-US"/>
          </a:p>
        </p:txBody>
      </p:sp>
      <p:sp>
        <p:nvSpPr>
          <p:cNvPr id="3" name="コンテンツ プレースホルダー 2">
            <a:extLst>
              <a:ext uri="{FF2B5EF4-FFF2-40B4-BE49-F238E27FC236}">
                <a16:creationId xmlns:a16="http://schemas.microsoft.com/office/drawing/2014/main" id="{7FD2C982-B358-BD48-97CD-29C5B1DC64E0}"/>
              </a:ext>
            </a:extLst>
          </p:cNvPr>
          <p:cNvSpPr>
            <a:spLocks noGrp="1"/>
          </p:cNvSpPr>
          <p:nvPr>
            <p:ph sz="half" idx="1"/>
          </p:nvPr>
        </p:nvSpPr>
        <p:spPr>
          <a:xfrm>
            <a:off x="471488" y="2637436"/>
            <a:ext cx="2914650" cy="3090845"/>
          </a:xfrm>
        </p:spPr>
        <p:txBody>
          <a:bodyPr>
            <a:normAutofit/>
          </a:bodyPr>
          <a:lstStyle/>
          <a:p>
            <a:pPr marL="0" indent="0">
              <a:buNone/>
            </a:pPr>
            <a:r>
              <a:rPr kumimoji="1" lang="ja-JP" altLang="en-US" sz="1200"/>
              <a:t>滞在者の食事の注文は、滞在アプリをつかって滞在者自身で行っていただきます。</a:t>
            </a:r>
            <a:endParaRPr kumimoji="1" lang="en-US" altLang="ja-JP" sz="1200" dirty="0"/>
          </a:p>
          <a:p>
            <a:pPr marL="0" indent="0">
              <a:buNone/>
            </a:pPr>
            <a:r>
              <a:rPr kumimoji="1" lang="ja-JP" altLang="en-US" sz="1200"/>
              <a:t>注文情報は、</a:t>
            </a:r>
            <a:r>
              <a:rPr lang="ja-JP" altLang="en-US" sz="1200"/>
              <a:t>自主待機者支援センターで管理され、配食じ事業者に前日に確定分を連絡し手配をおこないます。</a:t>
            </a:r>
            <a:endParaRPr lang="en-US" altLang="ja-JP" sz="1200" dirty="0"/>
          </a:p>
          <a:p>
            <a:pPr marL="0" indent="0">
              <a:buNone/>
            </a:pPr>
            <a:endParaRPr lang="en-US" altLang="ja-JP" sz="1200" dirty="0"/>
          </a:p>
          <a:p>
            <a:pPr marL="0" indent="0">
              <a:buNone/>
            </a:pPr>
            <a:r>
              <a:rPr lang="ja-JP" altLang="en-US" sz="1200"/>
              <a:t>事業所からの配食注文状況の確認は、専用の</a:t>
            </a:r>
            <a:r>
              <a:rPr lang="en-US" altLang="ja-JP" sz="1200" dirty="0"/>
              <a:t>WEB</a:t>
            </a:r>
            <a:r>
              <a:rPr lang="ja-JP" altLang="en-US" sz="1200"/>
              <a:t>管理画面から参照できます。</a:t>
            </a:r>
            <a:endParaRPr lang="en-US" altLang="ja-JP" sz="1200" dirty="0"/>
          </a:p>
          <a:p>
            <a:pPr marL="0" indent="0">
              <a:buNone/>
            </a:pPr>
            <a:endParaRPr kumimoji="1" lang="en-US" altLang="ja-JP" sz="1200" dirty="0"/>
          </a:p>
          <a:p>
            <a:pPr marL="0" indent="0">
              <a:buNone/>
            </a:pPr>
            <a:r>
              <a:rPr lang="ja-JP" altLang="en-US" sz="1200"/>
              <a:t>事業所では、配食事業者より届けられた食事を、部屋ドア前置きします。</a:t>
            </a:r>
            <a:endParaRPr lang="en-US" altLang="ja-JP" sz="1200" dirty="0"/>
          </a:p>
          <a:p>
            <a:pPr marL="0" indent="0">
              <a:buNone/>
            </a:pPr>
            <a:endParaRPr lang="en-US" altLang="ja-JP" sz="1200" dirty="0"/>
          </a:p>
          <a:p>
            <a:pPr marL="0" indent="0">
              <a:buNone/>
            </a:pPr>
            <a:r>
              <a:rPr lang="ja-JP" altLang="en-US" sz="1200">
                <a:solidFill>
                  <a:srgbClr val="FF0000"/>
                </a:solidFill>
              </a:rPr>
              <a:t>配食の際には、滞在者と接触をしない。</a:t>
            </a:r>
            <a:endParaRPr lang="en-US" altLang="ja-JP" sz="1200" dirty="0">
              <a:solidFill>
                <a:srgbClr val="FF0000"/>
              </a:solidFill>
            </a:endParaRPr>
          </a:p>
          <a:p>
            <a:pPr marL="0" indent="0">
              <a:buNone/>
            </a:pPr>
            <a:endParaRPr kumimoji="1" lang="en-US" altLang="ja-JP" sz="1200" dirty="0"/>
          </a:p>
        </p:txBody>
      </p:sp>
      <p:sp>
        <p:nvSpPr>
          <p:cNvPr id="6" name="角丸四角形 5">
            <a:extLst>
              <a:ext uri="{FF2B5EF4-FFF2-40B4-BE49-F238E27FC236}">
                <a16:creationId xmlns:a16="http://schemas.microsoft.com/office/drawing/2014/main" id="{64F49F2C-A860-5342-8EEC-192D8AF9A38C}"/>
              </a:ext>
            </a:extLst>
          </p:cNvPr>
          <p:cNvSpPr/>
          <p:nvPr/>
        </p:nvSpPr>
        <p:spPr>
          <a:xfrm>
            <a:off x="519597" y="228618"/>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bg1"/>
                </a:solidFill>
              </a:rPr>
              <a:t>食事注文・手配は、</a:t>
            </a:r>
            <a:r>
              <a:rPr lang="ja-JP" altLang="en-US" sz="1600"/>
              <a:t>自主待機者支援センターで行います。</a:t>
            </a:r>
            <a:endParaRPr kumimoji="1" lang="ja-JP" altLang="en-US" sz="1600">
              <a:solidFill>
                <a:schemeClr val="bg1"/>
              </a:solidFill>
            </a:endParaRPr>
          </a:p>
        </p:txBody>
      </p:sp>
      <p:pic>
        <p:nvPicPr>
          <p:cNvPr id="8" name="図 7">
            <a:extLst>
              <a:ext uri="{FF2B5EF4-FFF2-40B4-BE49-F238E27FC236}">
                <a16:creationId xmlns:a16="http://schemas.microsoft.com/office/drawing/2014/main" id="{FE360643-036A-1B4C-BE4A-7CE6D5AAC115}"/>
              </a:ext>
            </a:extLst>
          </p:cNvPr>
          <p:cNvPicPr>
            <a:picLocks noChangeAspect="1"/>
          </p:cNvPicPr>
          <p:nvPr/>
        </p:nvPicPr>
        <p:blipFill>
          <a:blip r:embed="rId2"/>
          <a:stretch>
            <a:fillRect/>
          </a:stretch>
        </p:blipFill>
        <p:spPr>
          <a:xfrm rot="1744336">
            <a:off x="4002262" y="1799600"/>
            <a:ext cx="1009472" cy="1009472"/>
          </a:xfrm>
          <a:prstGeom prst="rect">
            <a:avLst/>
          </a:prstGeom>
        </p:spPr>
      </p:pic>
      <p:sp>
        <p:nvSpPr>
          <p:cNvPr id="9" name="テキスト ボックス 8">
            <a:extLst>
              <a:ext uri="{FF2B5EF4-FFF2-40B4-BE49-F238E27FC236}">
                <a16:creationId xmlns:a16="http://schemas.microsoft.com/office/drawing/2014/main" id="{148012B0-3E83-6043-90C9-57092ACA83DA}"/>
              </a:ext>
            </a:extLst>
          </p:cNvPr>
          <p:cNvSpPr txBox="1"/>
          <p:nvPr/>
        </p:nvSpPr>
        <p:spPr>
          <a:xfrm>
            <a:off x="3520713" y="2759904"/>
            <a:ext cx="1803221" cy="461665"/>
          </a:xfrm>
          <a:prstGeom prst="rect">
            <a:avLst/>
          </a:prstGeom>
          <a:noFill/>
        </p:spPr>
        <p:txBody>
          <a:bodyPr wrap="square" rtlCol="0">
            <a:spAutoFit/>
          </a:bodyPr>
          <a:lstStyle/>
          <a:p>
            <a:pPr algn="ctr"/>
            <a:r>
              <a:rPr lang="ja-JP" altLang="en-US" sz="1200"/>
              <a:t>滞在者アプリで</a:t>
            </a:r>
            <a:endParaRPr lang="en-US" altLang="ja-JP" sz="1200" dirty="0"/>
          </a:p>
          <a:p>
            <a:pPr algn="ctr"/>
            <a:r>
              <a:rPr lang="ja-JP" altLang="en-US" sz="1200"/>
              <a:t>配食の注文を行う。</a:t>
            </a:r>
            <a:endParaRPr lang="en-US" altLang="ja-JP" sz="1200" dirty="0"/>
          </a:p>
        </p:txBody>
      </p:sp>
      <p:pic>
        <p:nvPicPr>
          <p:cNvPr id="10" name="図 9">
            <a:extLst>
              <a:ext uri="{FF2B5EF4-FFF2-40B4-BE49-F238E27FC236}">
                <a16:creationId xmlns:a16="http://schemas.microsoft.com/office/drawing/2014/main" id="{ADB6B090-4C5C-8143-939C-7482EBC2A1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4509" y="3970401"/>
            <a:ext cx="648163" cy="648163"/>
          </a:xfrm>
          <a:prstGeom prst="rect">
            <a:avLst/>
          </a:prstGeom>
        </p:spPr>
      </p:pic>
      <p:pic>
        <p:nvPicPr>
          <p:cNvPr id="11" name="図 10">
            <a:extLst>
              <a:ext uri="{FF2B5EF4-FFF2-40B4-BE49-F238E27FC236}">
                <a16:creationId xmlns:a16="http://schemas.microsoft.com/office/drawing/2014/main" id="{D1C1E40E-A19A-4249-989F-7B6ED747742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17765" y="6056126"/>
            <a:ext cx="618347" cy="618347"/>
          </a:xfrm>
          <a:prstGeom prst="rect">
            <a:avLst/>
          </a:prstGeom>
        </p:spPr>
      </p:pic>
      <p:sp>
        <p:nvSpPr>
          <p:cNvPr id="12" name="テキスト ボックス 11">
            <a:extLst>
              <a:ext uri="{FF2B5EF4-FFF2-40B4-BE49-F238E27FC236}">
                <a16:creationId xmlns:a16="http://schemas.microsoft.com/office/drawing/2014/main" id="{54062AE1-DDBF-C741-B0B8-D255FB82EBFC}"/>
              </a:ext>
            </a:extLst>
          </p:cNvPr>
          <p:cNvSpPr txBox="1"/>
          <p:nvPr/>
        </p:nvSpPr>
        <p:spPr>
          <a:xfrm>
            <a:off x="3429000" y="6718737"/>
            <a:ext cx="1764399" cy="276999"/>
          </a:xfrm>
          <a:prstGeom prst="rect">
            <a:avLst/>
          </a:prstGeom>
          <a:noFill/>
        </p:spPr>
        <p:txBody>
          <a:bodyPr wrap="square" rtlCol="0">
            <a:spAutoFit/>
          </a:bodyPr>
          <a:lstStyle/>
          <a:p>
            <a:pPr algn="ctr"/>
            <a:r>
              <a:rPr lang="ja-JP" altLang="en-US" sz="1200"/>
              <a:t>待機者支援センター</a:t>
            </a:r>
            <a:endParaRPr kumimoji="1" lang="ja-JP" altLang="en-US" sz="1200"/>
          </a:p>
        </p:txBody>
      </p:sp>
      <p:sp>
        <p:nvSpPr>
          <p:cNvPr id="13" name="テキスト ボックス 12">
            <a:extLst>
              <a:ext uri="{FF2B5EF4-FFF2-40B4-BE49-F238E27FC236}">
                <a16:creationId xmlns:a16="http://schemas.microsoft.com/office/drawing/2014/main" id="{56F8C437-25B8-3846-8CE2-0054D6D5D50F}"/>
              </a:ext>
            </a:extLst>
          </p:cNvPr>
          <p:cNvSpPr txBox="1"/>
          <p:nvPr/>
        </p:nvSpPr>
        <p:spPr>
          <a:xfrm>
            <a:off x="3498559" y="4940125"/>
            <a:ext cx="1491961" cy="276999"/>
          </a:xfrm>
          <a:prstGeom prst="rect">
            <a:avLst/>
          </a:prstGeom>
          <a:noFill/>
        </p:spPr>
        <p:txBody>
          <a:bodyPr wrap="square" rtlCol="0">
            <a:spAutoFit/>
          </a:bodyPr>
          <a:lstStyle/>
          <a:p>
            <a:pPr algn="ctr"/>
            <a:r>
              <a:rPr lang="ja-JP" altLang="en-US" sz="1200"/>
              <a:t>配食情報管理</a:t>
            </a:r>
            <a:endParaRPr kumimoji="1" lang="ja-JP" altLang="en-US" sz="1200"/>
          </a:p>
        </p:txBody>
      </p:sp>
      <p:sp>
        <p:nvSpPr>
          <p:cNvPr id="14" name="テキスト ボックス 13">
            <a:extLst>
              <a:ext uri="{FF2B5EF4-FFF2-40B4-BE49-F238E27FC236}">
                <a16:creationId xmlns:a16="http://schemas.microsoft.com/office/drawing/2014/main" id="{6611284F-760E-1149-9F10-8C763EC8E8DB}"/>
              </a:ext>
            </a:extLst>
          </p:cNvPr>
          <p:cNvSpPr txBox="1"/>
          <p:nvPr/>
        </p:nvSpPr>
        <p:spPr>
          <a:xfrm>
            <a:off x="3752795" y="4729011"/>
            <a:ext cx="883359" cy="277000"/>
          </a:xfrm>
          <a:prstGeom prst="rect">
            <a:avLst/>
          </a:prstGeom>
          <a:noFill/>
        </p:spPr>
        <p:txBody>
          <a:bodyPr wrap="square" rtlCol="0">
            <a:spAutoFit/>
          </a:bodyPr>
          <a:lstStyle/>
          <a:p>
            <a:pPr algn="ctr"/>
            <a:r>
              <a:rPr lang="ja-JP" altLang="en-US" sz="1200"/>
              <a:t>サーバ</a:t>
            </a:r>
            <a:endParaRPr kumimoji="1" lang="ja-JP" altLang="en-US" sz="1200"/>
          </a:p>
        </p:txBody>
      </p:sp>
      <p:sp>
        <p:nvSpPr>
          <p:cNvPr id="15" name="下矢印 14">
            <a:extLst>
              <a:ext uri="{FF2B5EF4-FFF2-40B4-BE49-F238E27FC236}">
                <a16:creationId xmlns:a16="http://schemas.microsoft.com/office/drawing/2014/main" id="{DCFFD91A-96FF-B342-812B-5B797CF44865}"/>
              </a:ext>
            </a:extLst>
          </p:cNvPr>
          <p:cNvSpPr/>
          <p:nvPr/>
        </p:nvSpPr>
        <p:spPr>
          <a:xfrm>
            <a:off x="4070916" y="3330277"/>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D895092-52F1-3542-B396-4AD6EE8198C9}"/>
              </a:ext>
            </a:extLst>
          </p:cNvPr>
          <p:cNvSpPr txBox="1"/>
          <p:nvPr/>
        </p:nvSpPr>
        <p:spPr>
          <a:xfrm>
            <a:off x="3694902" y="8553243"/>
            <a:ext cx="1295618" cy="276999"/>
          </a:xfrm>
          <a:prstGeom prst="rect">
            <a:avLst/>
          </a:prstGeom>
          <a:noFill/>
          <a:ln>
            <a:noFill/>
          </a:ln>
        </p:spPr>
        <p:txBody>
          <a:bodyPr wrap="square" rtlCol="0">
            <a:spAutoFit/>
          </a:bodyPr>
          <a:lstStyle/>
          <a:p>
            <a:pPr algn="ctr"/>
            <a:r>
              <a:rPr kumimoji="1" lang="ja-JP" altLang="en-US" sz="1200"/>
              <a:t>配食事業者</a:t>
            </a:r>
            <a:endParaRPr kumimoji="1" lang="en-US" altLang="ja-JP" sz="1200" dirty="0"/>
          </a:p>
        </p:txBody>
      </p:sp>
      <p:sp>
        <p:nvSpPr>
          <p:cNvPr id="19" name="下矢印 18">
            <a:extLst>
              <a:ext uri="{FF2B5EF4-FFF2-40B4-BE49-F238E27FC236}">
                <a16:creationId xmlns:a16="http://schemas.microsoft.com/office/drawing/2014/main" id="{8322C441-9848-314A-8CFB-7D917FD07CA7}"/>
              </a:ext>
            </a:extLst>
          </p:cNvPr>
          <p:cNvSpPr/>
          <p:nvPr/>
        </p:nvSpPr>
        <p:spPr>
          <a:xfrm>
            <a:off x="4070916" y="7153423"/>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a:extLst>
              <a:ext uri="{FF2B5EF4-FFF2-40B4-BE49-F238E27FC236}">
                <a16:creationId xmlns:a16="http://schemas.microsoft.com/office/drawing/2014/main" id="{4C57A68B-7E55-8B43-A2A1-643DC61EFD4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22007" y="5533667"/>
            <a:ext cx="742184" cy="742184"/>
          </a:xfrm>
          <a:prstGeom prst="rect">
            <a:avLst/>
          </a:prstGeom>
        </p:spPr>
      </p:pic>
      <p:sp>
        <p:nvSpPr>
          <p:cNvPr id="22" name="テキスト ボックス 21">
            <a:extLst>
              <a:ext uri="{FF2B5EF4-FFF2-40B4-BE49-F238E27FC236}">
                <a16:creationId xmlns:a16="http://schemas.microsoft.com/office/drawing/2014/main" id="{86A7C395-AAF0-514B-97B9-2E7663D3EFA1}"/>
              </a:ext>
            </a:extLst>
          </p:cNvPr>
          <p:cNvSpPr txBox="1"/>
          <p:nvPr/>
        </p:nvSpPr>
        <p:spPr>
          <a:xfrm>
            <a:off x="5165040" y="6327273"/>
            <a:ext cx="1295618" cy="276999"/>
          </a:xfrm>
          <a:prstGeom prst="rect">
            <a:avLst/>
          </a:prstGeom>
          <a:noFill/>
        </p:spPr>
        <p:txBody>
          <a:bodyPr wrap="square" rtlCol="0">
            <a:spAutoFit/>
          </a:bodyPr>
          <a:lstStyle/>
          <a:p>
            <a:pPr algn="ctr"/>
            <a:r>
              <a:rPr kumimoji="1" lang="ja-JP" altLang="en-US" sz="1200"/>
              <a:t>事業所</a:t>
            </a:r>
          </a:p>
        </p:txBody>
      </p:sp>
      <p:sp>
        <p:nvSpPr>
          <p:cNvPr id="23" name="テキスト ボックス 22">
            <a:extLst>
              <a:ext uri="{FF2B5EF4-FFF2-40B4-BE49-F238E27FC236}">
                <a16:creationId xmlns:a16="http://schemas.microsoft.com/office/drawing/2014/main" id="{A96A4D70-CF6A-E242-8534-470AAE55D02D}"/>
              </a:ext>
            </a:extLst>
          </p:cNvPr>
          <p:cNvSpPr txBox="1"/>
          <p:nvPr/>
        </p:nvSpPr>
        <p:spPr>
          <a:xfrm>
            <a:off x="5171743" y="7443250"/>
            <a:ext cx="1295618" cy="276999"/>
          </a:xfrm>
          <a:prstGeom prst="rect">
            <a:avLst/>
          </a:prstGeom>
          <a:noFill/>
          <a:ln>
            <a:noFill/>
          </a:ln>
        </p:spPr>
        <p:txBody>
          <a:bodyPr wrap="square" rtlCol="0">
            <a:spAutoFit/>
          </a:bodyPr>
          <a:lstStyle/>
          <a:p>
            <a:pPr algn="ctr"/>
            <a:r>
              <a:rPr lang="ja-JP" altLang="en-US" sz="1200"/>
              <a:t>配達</a:t>
            </a:r>
            <a:endParaRPr kumimoji="1" lang="en-US" altLang="ja-JP" sz="1200" dirty="0"/>
          </a:p>
        </p:txBody>
      </p:sp>
      <p:pic>
        <p:nvPicPr>
          <p:cNvPr id="24" name="図 23">
            <a:extLst>
              <a:ext uri="{FF2B5EF4-FFF2-40B4-BE49-F238E27FC236}">
                <a16:creationId xmlns:a16="http://schemas.microsoft.com/office/drawing/2014/main" id="{D247DB65-12AA-DB49-84CA-C9001199775F}"/>
              </a:ext>
            </a:extLst>
          </p:cNvPr>
          <p:cNvPicPr>
            <a:picLocks noChangeAspect="1"/>
          </p:cNvPicPr>
          <p:nvPr/>
        </p:nvPicPr>
        <p:blipFill>
          <a:blip r:embed="rId6"/>
          <a:stretch>
            <a:fillRect/>
          </a:stretch>
        </p:blipFill>
        <p:spPr>
          <a:xfrm>
            <a:off x="5320056" y="2046274"/>
            <a:ext cx="985583" cy="985583"/>
          </a:xfrm>
          <a:prstGeom prst="rect">
            <a:avLst/>
          </a:prstGeom>
        </p:spPr>
      </p:pic>
      <p:sp>
        <p:nvSpPr>
          <p:cNvPr id="25" name="テキスト ボックス 24">
            <a:extLst>
              <a:ext uri="{FF2B5EF4-FFF2-40B4-BE49-F238E27FC236}">
                <a16:creationId xmlns:a16="http://schemas.microsoft.com/office/drawing/2014/main" id="{E4D53299-7E2B-7C4C-86C2-27104E264446}"/>
              </a:ext>
            </a:extLst>
          </p:cNvPr>
          <p:cNvSpPr txBox="1"/>
          <p:nvPr/>
        </p:nvSpPr>
        <p:spPr>
          <a:xfrm>
            <a:off x="5274177" y="2949388"/>
            <a:ext cx="1193184" cy="276999"/>
          </a:xfrm>
          <a:prstGeom prst="rect">
            <a:avLst/>
          </a:prstGeom>
          <a:noFill/>
        </p:spPr>
        <p:txBody>
          <a:bodyPr wrap="square" rtlCol="0">
            <a:spAutoFit/>
          </a:bodyPr>
          <a:lstStyle/>
          <a:p>
            <a:pPr algn="ctr"/>
            <a:r>
              <a:rPr kumimoji="1" lang="ja-JP" altLang="en-US" sz="1200"/>
              <a:t>接触禁止</a:t>
            </a:r>
          </a:p>
        </p:txBody>
      </p:sp>
      <p:sp>
        <p:nvSpPr>
          <p:cNvPr id="26" name="十字形 25">
            <a:extLst>
              <a:ext uri="{FF2B5EF4-FFF2-40B4-BE49-F238E27FC236}">
                <a16:creationId xmlns:a16="http://schemas.microsoft.com/office/drawing/2014/main" id="{A757CE02-5EE7-474A-B888-7A57F766C8C9}"/>
              </a:ext>
            </a:extLst>
          </p:cNvPr>
          <p:cNvSpPr/>
          <p:nvPr/>
        </p:nvSpPr>
        <p:spPr>
          <a:xfrm rot="18900000">
            <a:off x="5538262" y="2283717"/>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下矢印 26">
            <a:extLst>
              <a:ext uri="{FF2B5EF4-FFF2-40B4-BE49-F238E27FC236}">
                <a16:creationId xmlns:a16="http://schemas.microsoft.com/office/drawing/2014/main" id="{FB6BAC04-FA85-6E49-95A5-F1055091C8E7}"/>
              </a:ext>
            </a:extLst>
          </p:cNvPr>
          <p:cNvSpPr/>
          <p:nvPr/>
        </p:nvSpPr>
        <p:spPr>
          <a:xfrm rot="10800000">
            <a:off x="5629844" y="4391592"/>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88CA85A4-AA95-9348-B8DD-281B93B61AD2}"/>
              </a:ext>
            </a:extLst>
          </p:cNvPr>
          <p:cNvSpPr txBox="1"/>
          <p:nvPr/>
        </p:nvSpPr>
        <p:spPr>
          <a:xfrm>
            <a:off x="5171743" y="5123059"/>
            <a:ext cx="1295618" cy="276999"/>
          </a:xfrm>
          <a:prstGeom prst="rect">
            <a:avLst/>
          </a:prstGeom>
          <a:noFill/>
          <a:ln>
            <a:noFill/>
          </a:ln>
        </p:spPr>
        <p:txBody>
          <a:bodyPr wrap="square" rtlCol="0">
            <a:spAutoFit/>
          </a:bodyPr>
          <a:lstStyle/>
          <a:p>
            <a:pPr algn="ctr"/>
            <a:r>
              <a:rPr lang="ja-JP" altLang="en-US" sz="1200"/>
              <a:t>配食</a:t>
            </a:r>
            <a:endParaRPr kumimoji="1" lang="en-US" altLang="ja-JP" sz="1200" dirty="0"/>
          </a:p>
        </p:txBody>
      </p:sp>
      <p:pic>
        <p:nvPicPr>
          <p:cNvPr id="29" name="図 28">
            <a:extLst>
              <a:ext uri="{FF2B5EF4-FFF2-40B4-BE49-F238E27FC236}">
                <a16:creationId xmlns:a16="http://schemas.microsoft.com/office/drawing/2014/main" id="{2AF0E1F8-9DB2-6648-BF27-A549DFD467A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21302" y="3230975"/>
            <a:ext cx="598697" cy="901567"/>
          </a:xfrm>
          <a:prstGeom prst="rect">
            <a:avLst/>
          </a:prstGeom>
        </p:spPr>
      </p:pic>
      <p:sp>
        <p:nvSpPr>
          <p:cNvPr id="30" name="テキスト ボックス 29">
            <a:extLst>
              <a:ext uri="{FF2B5EF4-FFF2-40B4-BE49-F238E27FC236}">
                <a16:creationId xmlns:a16="http://schemas.microsoft.com/office/drawing/2014/main" id="{8BC3E94E-A9A5-5341-8A32-52627BBAFF33}"/>
              </a:ext>
            </a:extLst>
          </p:cNvPr>
          <p:cNvSpPr txBox="1"/>
          <p:nvPr/>
        </p:nvSpPr>
        <p:spPr>
          <a:xfrm>
            <a:off x="5171743" y="4076137"/>
            <a:ext cx="1295618" cy="276999"/>
          </a:xfrm>
          <a:prstGeom prst="rect">
            <a:avLst/>
          </a:prstGeom>
          <a:noFill/>
          <a:ln>
            <a:noFill/>
          </a:ln>
        </p:spPr>
        <p:txBody>
          <a:bodyPr wrap="square" rtlCol="0">
            <a:spAutoFit/>
          </a:bodyPr>
          <a:lstStyle/>
          <a:p>
            <a:pPr algn="ctr"/>
            <a:r>
              <a:rPr lang="ja-JP" altLang="en-US" sz="1200"/>
              <a:t>ドア前置</a:t>
            </a:r>
            <a:endParaRPr kumimoji="1" lang="en-US" altLang="ja-JP" sz="1200" dirty="0"/>
          </a:p>
        </p:txBody>
      </p:sp>
      <p:pic>
        <p:nvPicPr>
          <p:cNvPr id="31" name="図 30">
            <a:extLst>
              <a:ext uri="{FF2B5EF4-FFF2-40B4-BE49-F238E27FC236}">
                <a16:creationId xmlns:a16="http://schemas.microsoft.com/office/drawing/2014/main" id="{7FA8CCBB-FDC6-6B48-89EA-AD1102E7FF8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01835" y="7741768"/>
            <a:ext cx="1222024" cy="577275"/>
          </a:xfrm>
          <a:prstGeom prst="rect">
            <a:avLst/>
          </a:prstGeom>
        </p:spPr>
      </p:pic>
      <p:sp>
        <p:nvSpPr>
          <p:cNvPr id="32" name="下矢印 31">
            <a:extLst>
              <a:ext uri="{FF2B5EF4-FFF2-40B4-BE49-F238E27FC236}">
                <a16:creationId xmlns:a16="http://schemas.microsoft.com/office/drawing/2014/main" id="{26782A22-9B3B-684D-99EA-C9A5B8619367}"/>
              </a:ext>
            </a:extLst>
          </p:cNvPr>
          <p:cNvSpPr/>
          <p:nvPr/>
        </p:nvSpPr>
        <p:spPr>
          <a:xfrm rot="10800000">
            <a:off x="5629844" y="6657714"/>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下矢印 32">
            <a:extLst>
              <a:ext uri="{FF2B5EF4-FFF2-40B4-BE49-F238E27FC236}">
                <a16:creationId xmlns:a16="http://schemas.microsoft.com/office/drawing/2014/main" id="{506125CE-47EC-A74A-8AD0-5B2C111B00E8}"/>
              </a:ext>
            </a:extLst>
          </p:cNvPr>
          <p:cNvSpPr/>
          <p:nvPr/>
        </p:nvSpPr>
        <p:spPr>
          <a:xfrm rot="19800000">
            <a:off x="4919935" y="5233024"/>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下矢印 33">
            <a:extLst>
              <a:ext uri="{FF2B5EF4-FFF2-40B4-BE49-F238E27FC236}">
                <a16:creationId xmlns:a16="http://schemas.microsoft.com/office/drawing/2014/main" id="{6DF6A0C3-62C2-6348-A16D-6561BB9FF59C}"/>
              </a:ext>
            </a:extLst>
          </p:cNvPr>
          <p:cNvSpPr/>
          <p:nvPr/>
        </p:nvSpPr>
        <p:spPr>
          <a:xfrm>
            <a:off x="4070916" y="5265094"/>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0416BC06-6237-2848-B54C-9E405A1EC95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897021" y="7762470"/>
            <a:ext cx="695036" cy="695036"/>
          </a:xfrm>
          <a:prstGeom prst="rect">
            <a:avLst/>
          </a:prstGeom>
        </p:spPr>
      </p:pic>
      <p:sp>
        <p:nvSpPr>
          <p:cNvPr id="5" name="スライド番号プレースホルダー 4">
            <a:extLst>
              <a:ext uri="{FF2B5EF4-FFF2-40B4-BE49-F238E27FC236}">
                <a16:creationId xmlns:a16="http://schemas.microsoft.com/office/drawing/2014/main" id="{BD0970B4-08BD-3245-9E78-ED9538256828}"/>
              </a:ext>
            </a:extLst>
          </p:cNvPr>
          <p:cNvSpPr>
            <a:spLocks noGrp="1"/>
          </p:cNvSpPr>
          <p:nvPr>
            <p:ph type="sldNum" sz="quarter" idx="12"/>
          </p:nvPr>
        </p:nvSpPr>
        <p:spPr/>
        <p:txBody>
          <a:bodyPr/>
          <a:lstStyle/>
          <a:p>
            <a:fld id="{D26F39CE-828E-974C-A2DD-8D56C23B278A}" type="slidenum">
              <a:rPr kumimoji="1" lang="ja-JP" altLang="en-US" smtClean="0"/>
              <a:t>15</a:t>
            </a:fld>
            <a:endParaRPr kumimoji="1" lang="ja-JP" altLang="en-US"/>
          </a:p>
        </p:txBody>
      </p:sp>
    </p:spTree>
    <p:extLst>
      <p:ext uri="{BB962C8B-B14F-4D97-AF65-F5344CB8AC3E}">
        <p14:creationId xmlns:p14="http://schemas.microsoft.com/office/powerpoint/2010/main" val="3823627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7-5. </a:t>
            </a:r>
            <a:r>
              <a:rPr lang="ja-JP" altLang="en-US"/>
              <a:t>衛生管理</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6"/>
            <a:ext cx="2914650" cy="2862322"/>
          </a:xfrm>
        </p:spPr>
        <p:txBody>
          <a:bodyPr>
            <a:normAutofit/>
          </a:bodyPr>
          <a:lstStyle/>
          <a:p>
            <a:pPr marL="0" indent="0">
              <a:buNone/>
            </a:pPr>
            <a:r>
              <a:rPr lang="ja-JP" altLang="en-US" sz="1200"/>
              <a:t>部屋清掃は、滞在中は行いません。</a:t>
            </a:r>
            <a:endParaRPr lang="en-US" altLang="ja-JP" sz="1200" dirty="0"/>
          </a:p>
          <a:p>
            <a:pPr marL="0" indent="0">
              <a:buNone/>
            </a:pPr>
            <a:r>
              <a:rPr lang="ja-JP" altLang="en-US" sz="1200">
                <a:solidFill>
                  <a:srgbClr val="FF0000"/>
                </a:solidFill>
              </a:rPr>
              <a:t>滞在者から客室清掃の要望があっても、清掃は実施しません。</a:t>
            </a:r>
            <a:endParaRPr lang="en-US" altLang="ja-JP" sz="1200" dirty="0"/>
          </a:p>
          <a:p>
            <a:pPr marL="0" indent="0">
              <a:buNone/>
            </a:pPr>
            <a:endParaRPr kumimoji="1" lang="en-US" altLang="ja-JP" sz="1200" dirty="0"/>
          </a:p>
          <a:p>
            <a:pPr marL="0" indent="0">
              <a:buNone/>
            </a:pPr>
            <a:r>
              <a:rPr lang="ja-JP" altLang="en-US" sz="1200"/>
              <a:t>館内清掃については、来館・退館者ルートについて、厚生労働省のウィルス防疫に関する提言にしたがって、発生時ごとに、消毒を実施し、記録を専用</a:t>
            </a:r>
            <a:r>
              <a:rPr lang="en-US" altLang="ja-JP" sz="1200" dirty="0"/>
              <a:t>WEB</a:t>
            </a:r>
            <a:r>
              <a:rPr lang="ja-JP" altLang="en-US" sz="1200"/>
              <a:t>画面に登録してください。</a:t>
            </a:r>
            <a:endParaRPr lang="en-US" altLang="ja-JP" sz="1200" dirty="0"/>
          </a:p>
          <a:p>
            <a:pPr marL="0" indent="0">
              <a:buNone/>
            </a:pPr>
            <a:endParaRPr lang="en-US" altLang="ja-JP" sz="1200" dirty="0"/>
          </a:p>
          <a:p>
            <a:pPr marL="0" indent="0">
              <a:buNone/>
            </a:pPr>
            <a:r>
              <a:rPr lang="ja-JP" altLang="en-US" sz="1200"/>
              <a:t>また、滞在者の外出を発見した場合は、経路の聞き取りを行い、立ち回り部分について消毒を実施し、</a:t>
            </a:r>
            <a:r>
              <a:rPr lang="en-US" altLang="ja-JP" sz="1200" dirty="0"/>
              <a:t>WEB</a:t>
            </a:r>
            <a:r>
              <a:rPr lang="ja-JP" altLang="en-US" sz="1200"/>
              <a:t>画面に登録してください。</a:t>
            </a:r>
            <a:endParaRPr lang="en-US" altLang="ja-JP" sz="1200" dirty="0"/>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滞在部屋の清掃は行いません。来館退館者発生毎に消毒を実施。</a:t>
            </a:r>
          </a:p>
        </p:txBody>
      </p:sp>
      <p:sp>
        <p:nvSpPr>
          <p:cNvPr id="6" name="正方形/長方形 5">
            <a:extLst>
              <a:ext uri="{FF2B5EF4-FFF2-40B4-BE49-F238E27FC236}">
                <a16:creationId xmlns:a16="http://schemas.microsoft.com/office/drawing/2014/main" id="{88BC1E8F-C7AE-8146-9000-8BA7AF4BAA19}"/>
              </a:ext>
            </a:extLst>
          </p:cNvPr>
          <p:cNvSpPr/>
          <p:nvPr/>
        </p:nvSpPr>
        <p:spPr>
          <a:xfrm>
            <a:off x="3845268" y="2626836"/>
            <a:ext cx="2745959" cy="2862322"/>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２　集客施設を運営する方へ（飲食店、小売店など）</a:t>
            </a:r>
          </a:p>
          <a:p>
            <a:r>
              <a:rPr lang="ja-JP" altLang="en-US" sz="1200" b="1">
                <a:solidFill>
                  <a:srgbClr val="2E3136"/>
                </a:solidFill>
                <a:latin typeface="MS PGothic" panose="020B0600070205080204" pitchFamily="34" charset="-128"/>
                <a:ea typeface="MS PGothic" panose="020B0600070205080204" pitchFamily="34" charset="-128"/>
              </a:rPr>
              <a:t>問１ 普段の清掃で気をつけることはありますか。</a:t>
            </a:r>
          </a:p>
          <a:p>
            <a:r>
              <a:rPr lang="ja-JP" altLang="en-US" sz="1200">
                <a:solidFill>
                  <a:srgbClr val="2E3136"/>
                </a:solidFill>
                <a:latin typeface="MS PGothic" panose="020B0600070205080204" pitchFamily="34" charset="-128"/>
                <a:ea typeface="MS PGothic" panose="020B0600070205080204" pitchFamily="34" charset="-128"/>
              </a:rPr>
              <a:t>接触感染（＊）を予防するためには、手がよく触れ るところ、たとえば、ドアノブ、スイッチ、手すり、エレベーターのボタン、テーブルやカウンター、共用で使うもの（トングやメニュー等）などについて、消毒用アルコールや界面活性剤を含む住居用洗剤等で定期的な清拭をすることが有効です（＊参考：一般の方向け</a:t>
            </a:r>
            <a:r>
              <a:rPr lang="en-US" altLang="ja-JP" sz="1200" dirty="0">
                <a:solidFill>
                  <a:srgbClr val="2E3136"/>
                </a:solidFill>
                <a:latin typeface="MS PGothic" panose="020B0600070205080204" pitchFamily="34" charset="-128"/>
                <a:ea typeface="MS PGothic" panose="020B0600070205080204" pitchFamily="34" charset="-128"/>
              </a:rPr>
              <a:t>Q&amp;A</a:t>
            </a:r>
            <a:r>
              <a:rPr lang="ja-JP" altLang="en-US" sz="1200">
                <a:solidFill>
                  <a:srgbClr val="2E3136"/>
                </a:solidFill>
                <a:latin typeface="MS PGothic" panose="020B0600070205080204" pitchFamily="34" charset="-128"/>
                <a:ea typeface="MS PGothic" panose="020B0600070205080204" pitchFamily="34" charset="-128"/>
              </a:rPr>
              <a:t>問４）。特に小さなお子さんが来店する機会が多い施設については、こまめな清拭をお願いします。</a:t>
            </a:r>
            <a:endParaRPr lang="ja-JP" altLang="en-US" sz="1200">
              <a:latin typeface="MS PGothic" panose="020B0600070205080204" pitchFamily="34" charset="-128"/>
              <a:ea typeface="MS PGothic" panose="020B0600070205080204" pitchFamily="34" charset="-128"/>
            </a:endParaRPr>
          </a:p>
        </p:txBody>
      </p:sp>
      <p:pic>
        <p:nvPicPr>
          <p:cNvPr id="12" name="図 11">
            <a:extLst>
              <a:ext uri="{FF2B5EF4-FFF2-40B4-BE49-F238E27FC236}">
                <a16:creationId xmlns:a16="http://schemas.microsoft.com/office/drawing/2014/main" id="{61361C2C-AE17-4D47-9DD1-D39463D75A1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07290" y="6018877"/>
            <a:ext cx="648163" cy="648163"/>
          </a:xfrm>
          <a:prstGeom prst="rect">
            <a:avLst/>
          </a:prstGeom>
        </p:spPr>
      </p:pic>
      <p:sp>
        <p:nvSpPr>
          <p:cNvPr id="13" name="テキスト ボックス 12">
            <a:extLst>
              <a:ext uri="{FF2B5EF4-FFF2-40B4-BE49-F238E27FC236}">
                <a16:creationId xmlns:a16="http://schemas.microsoft.com/office/drawing/2014/main" id="{E813B8E0-E0BE-BE41-8BA4-243C092DF8B4}"/>
              </a:ext>
            </a:extLst>
          </p:cNvPr>
          <p:cNvSpPr txBox="1"/>
          <p:nvPr/>
        </p:nvSpPr>
        <p:spPr>
          <a:xfrm>
            <a:off x="1495576" y="6777487"/>
            <a:ext cx="883359" cy="277000"/>
          </a:xfrm>
          <a:prstGeom prst="rect">
            <a:avLst/>
          </a:prstGeom>
          <a:noFill/>
        </p:spPr>
        <p:txBody>
          <a:bodyPr wrap="square" rtlCol="0">
            <a:spAutoFit/>
          </a:bodyPr>
          <a:lstStyle/>
          <a:p>
            <a:pPr algn="ctr"/>
            <a:r>
              <a:rPr lang="ja-JP" altLang="en-US" sz="1200"/>
              <a:t>サーバ</a:t>
            </a:r>
            <a:endParaRPr kumimoji="1" lang="ja-JP" altLang="en-US" sz="1200"/>
          </a:p>
        </p:txBody>
      </p:sp>
      <p:pic>
        <p:nvPicPr>
          <p:cNvPr id="14" name="図 13">
            <a:extLst>
              <a:ext uri="{FF2B5EF4-FFF2-40B4-BE49-F238E27FC236}">
                <a16:creationId xmlns:a16="http://schemas.microsoft.com/office/drawing/2014/main" id="{78D76894-1084-5E44-801A-63203FC004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58875" y="5924856"/>
            <a:ext cx="742184" cy="742184"/>
          </a:xfrm>
          <a:prstGeom prst="rect">
            <a:avLst/>
          </a:prstGeom>
        </p:spPr>
      </p:pic>
      <p:sp>
        <p:nvSpPr>
          <p:cNvPr id="15" name="テキスト ボックス 14">
            <a:extLst>
              <a:ext uri="{FF2B5EF4-FFF2-40B4-BE49-F238E27FC236}">
                <a16:creationId xmlns:a16="http://schemas.microsoft.com/office/drawing/2014/main" id="{2F0F10B2-2895-FA43-9824-EA27152F5701}"/>
              </a:ext>
            </a:extLst>
          </p:cNvPr>
          <p:cNvSpPr txBox="1"/>
          <p:nvPr/>
        </p:nvSpPr>
        <p:spPr>
          <a:xfrm>
            <a:off x="3801908" y="6718462"/>
            <a:ext cx="1295618" cy="276999"/>
          </a:xfrm>
          <a:prstGeom prst="rect">
            <a:avLst/>
          </a:prstGeom>
          <a:noFill/>
        </p:spPr>
        <p:txBody>
          <a:bodyPr wrap="square" rtlCol="0">
            <a:spAutoFit/>
          </a:bodyPr>
          <a:lstStyle/>
          <a:p>
            <a:pPr algn="ctr"/>
            <a:r>
              <a:rPr kumimoji="1" lang="ja-JP" altLang="en-US" sz="1200"/>
              <a:t>事業所</a:t>
            </a:r>
          </a:p>
        </p:txBody>
      </p:sp>
      <p:sp>
        <p:nvSpPr>
          <p:cNvPr id="16" name="下矢印 15">
            <a:extLst>
              <a:ext uri="{FF2B5EF4-FFF2-40B4-BE49-F238E27FC236}">
                <a16:creationId xmlns:a16="http://schemas.microsoft.com/office/drawing/2014/main" id="{A98937DB-318D-A843-ABFF-621AC02D456A}"/>
              </a:ext>
            </a:extLst>
          </p:cNvPr>
          <p:cNvSpPr/>
          <p:nvPr/>
        </p:nvSpPr>
        <p:spPr>
          <a:xfrm rot="5400000">
            <a:off x="3019791" y="6018197"/>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3C97590-A9FF-3740-B0D6-0466D5E6A25A}"/>
              </a:ext>
            </a:extLst>
          </p:cNvPr>
          <p:cNvSpPr txBox="1"/>
          <p:nvPr/>
        </p:nvSpPr>
        <p:spPr>
          <a:xfrm>
            <a:off x="2511489" y="6534123"/>
            <a:ext cx="1547386" cy="461665"/>
          </a:xfrm>
          <a:prstGeom prst="rect">
            <a:avLst/>
          </a:prstGeom>
          <a:noFill/>
        </p:spPr>
        <p:txBody>
          <a:bodyPr wrap="square" rtlCol="0">
            <a:spAutoFit/>
          </a:bodyPr>
          <a:lstStyle/>
          <a:p>
            <a:pPr algn="ctr"/>
            <a:r>
              <a:rPr lang="ja-JP" altLang="en-US" sz="1200"/>
              <a:t>消毒・清掃履歴</a:t>
            </a:r>
            <a:endParaRPr lang="en-US" altLang="ja-JP" sz="1200" dirty="0"/>
          </a:p>
          <a:p>
            <a:pPr algn="ctr"/>
            <a:r>
              <a:rPr lang="ja-JP" altLang="en-US" sz="1200"/>
              <a:t>を登録</a:t>
            </a:r>
            <a:endParaRPr kumimoji="1" lang="ja-JP" altLang="en-US" sz="1200"/>
          </a:p>
        </p:txBody>
      </p:sp>
      <p:sp>
        <p:nvSpPr>
          <p:cNvPr id="21" name="正方形/長方形 20">
            <a:extLst>
              <a:ext uri="{FF2B5EF4-FFF2-40B4-BE49-F238E27FC236}">
                <a16:creationId xmlns:a16="http://schemas.microsoft.com/office/drawing/2014/main" id="{C0E74058-4CEA-334E-8AD5-119B4CE5A47C}"/>
              </a:ext>
            </a:extLst>
          </p:cNvPr>
          <p:cNvSpPr/>
          <p:nvPr/>
        </p:nvSpPr>
        <p:spPr>
          <a:xfrm>
            <a:off x="519597" y="7363177"/>
            <a:ext cx="2699584" cy="3077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endParaRPr kumimoji="1" lang="ja-JP" altLang="en-US"/>
          </a:p>
        </p:txBody>
      </p:sp>
      <p:sp>
        <p:nvSpPr>
          <p:cNvPr id="22" name="正方形/長方形 21">
            <a:extLst>
              <a:ext uri="{FF2B5EF4-FFF2-40B4-BE49-F238E27FC236}">
                <a16:creationId xmlns:a16="http://schemas.microsoft.com/office/drawing/2014/main" id="{514667FE-6D4B-C44B-B122-3B8D1559E631}"/>
              </a:ext>
            </a:extLst>
          </p:cNvPr>
          <p:cNvSpPr/>
          <p:nvPr/>
        </p:nvSpPr>
        <p:spPr>
          <a:xfrm>
            <a:off x="3387625" y="7363177"/>
            <a:ext cx="2699584"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sp>
        <p:nvSpPr>
          <p:cNvPr id="23" name="コンテンツ プレースホルダー 2">
            <a:extLst>
              <a:ext uri="{FF2B5EF4-FFF2-40B4-BE49-F238E27FC236}">
                <a16:creationId xmlns:a16="http://schemas.microsoft.com/office/drawing/2014/main" id="{D79E370D-DAE3-2D4D-B826-ABFA172E8F5B}"/>
              </a:ext>
            </a:extLst>
          </p:cNvPr>
          <p:cNvSpPr txBox="1">
            <a:spLocks/>
          </p:cNvSpPr>
          <p:nvPr/>
        </p:nvSpPr>
        <p:spPr>
          <a:xfrm>
            <a:off x="471487" y="7810685"/>
            <a:ext cx="5615721" cy="521531"/>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None/>
            </a:pPr>
            <a:r>
              <a:rPr lang="ja-JP" altLang="en-US" sz="1200"/>
              <a:t>施設は、</a:t>
            </a:r>
            <a:r>
              <a:rPr lang="en-US" altLang="ja-JP" sz="1200" dirty="0" err="1"/>
              <a:t>ClassV</a:t>
            </a:r>
            <a:r>
              <a:rPr lang="en-US" altLang="ja-JP" sz="1200" dirty="0"/>
              <a:t> </a:t>
            </a:r>
            <a:r>
              <a:rPr lang="ja-JP" altLang="en-US" sz="1200"/>
              <a:t>と</a:t>
            </a:r>
            <a:r>
              <a:rPr lang="en-US" altLang="ja-JP" sz="1200" dirty="0" err="1"/>
              <a:t>ClassIV</a:t>
            </a:r>
            <a:r>
              <a:rPr lang="ja-JP" altLang="en-US" sz="1200"/>
              <a:t>に区分されます。区分の内容と実施は、「事業所内のゾーニングと防護」の項を参照してください。</a:t>
            </a:r>
            <a:endParaRPr lang="en-US" altLang="ja-JP" sz="1200" dirty="0"/>
          </a:p>
        </p:txBody>
      </p:sp>
      <p:sp>
        <p:nvSpPr>
          <p:cNvPr id="4" name="スライド番号プレースホルダー 3">
            <a:extLst>
              <a:ext uri="{FF2B5EF4-FFF2-40B4-BE49-F238E27FC236}">
                <a16:creationId xmlns:a16="http://schemas.microsoft.com/office/drawing/2014/main" id="{328939F9-988D-FC4F-AF24-1346F06746FA}"/>
              </a:ext>
            </a:extLst>
          </p:cNvPr>
          <p:cNvSpPr>
            <a:spLocks noGrp="1"/>
          </p:cNvSpPr>
          <p:nvPr>
            <p:ph type="sldNum" sz="quarter" idx="12"/>
          </p:nvPr>
        </p:nvSpPr>
        <p:spPr/>
        <p:txBody>
          <a:bodyPr/>
          <a:lstStyle/>
          <a:p>
            <a:fld id="{D26F39CE-828E-974C-A2DD-8D56C23B278A}" type="slidenum">
              <a:rPr kumimoji="1" lang="ja-JP" altLang="en-US" smtClean="0"/>
              <a:t>16</a:t>
            </a:fld>
            <a:endParaRPr kumimoji="1" lang="ja-JP" altLang="en-US"/>
          </a:p>
        </p:txBody>
      </p:sp>
    </p:spTree>
    <p:extLst>
      <p:ext uri="{BB962C8B-B14F-4D97-AF65-F5344CB8AC3E}">
        <p14:creationId xmlns:p14="http://schemas.microsoft.com/office/powerpoint/2010/main" val="1520078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43F618-5F61-1140-AA8F-BF3B2181B1FE}"/>
              </a:ext>
            </a:extLst>
          </p:cNvPr>
          <p:cNvSpPr>
            <a:spLocks noGrp="1"/>
          </p:cNvSpPr>
          <p:nvPr>
            <p:ph type="title"/>
          </p:nvPr>
        </p:nvSpPr>
        <p:spPr/>
        <p:txBody>
          <a:bodyPr/>
          <a:lstStyle/>
          <a:p>
            <a:r>
              <a:rPr kumimoji="1" lang="ja-JP" altLang="en-US"/>
              <a:t>事業所内のゾーニングと防護</a:t>
            </a:r>
          </a:p>
        </p:txBody>
      </p:sp>
      <p:sp>
        <p:nvSpPr>
          <p:cNvPr id="15" name="正方形/長方形 14">
            <a:extLst>
              <a:ext uri="{FF2B5EF4-FFF2-40B4-BE49-F238E27FC236}">
                <a16:creationId xmlns:a16="http://schemas.microsoft.com/office/drawing/2014/main" id="{AA245E8F-68EB-A64D-9081-5B0717093DFE}"/>
              </a:ext>
            </a:extLst>
          </p:cNvPr>
          <p:cNvSpPr/>
          <p:nvPr/>
        </p:nvSpPr>
        <p:spPr>
          <a:xfrm>
            <a:off x="980323" y="2186149"/>
            <a:ext cx="2699584" cy="3077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endParaRPr kumimoji="1" lang="ja-JP" altLang="en-US"/>
          </a:p>
        </p:txBody>
      </p:sp>
      <p:sp>
        <p:nvSpPr>
          <p:cNvPr id="16" name="正方形/長方形 15">
            <a:extLst>
              <a:ext uri="{FF2B5EF4-FFF2-40B4-BE49-F238E27FC236}">
                <a16:creationId xmlns:a16="http://schemas.microsoft.com/office/drawing/2014/main" id="{AC0A5BB8-3819-234D-B417-0698A5BBB461}"/>
              </a:ext>
            </a:extLst>
          </p:cNvPr>
          <p:cNvSpPr/>
          <p:nvPr/>
        </p:nvSpPr>
        <p:spPr>
          <a:xfrm>
            <a:off x="3848351" y="2186149"/>
            <a:ext cx="2699584"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sp>
        <p:nvSpPr>
          <p:cNvPr id="17" name="テキスト ボックス 16">
            <a:extLst>
              <a:ext uri="{FF2B5EF4-FFF2-40B4-BE49-F238E27FC236}">
                <a16:creationId xmlns:a16="http://schemas.microsoft.com/office/drawing/2014/main" id="{3BCD5CCD-4B9D-7542-B862-CF63A6441A86}"/>
              </a:ext>
            </a:extLst>
          </p:cNvPr>
          <p:cNvSpPr txBox="1"/>
          <p:nvPr/>
        </p:nvSpPr>
        <p:spPr>
          <a:xfrm>
            <a:off x="1039468" y="2978042"/>
            <a:ext cx="2224087" cy="923330"/>
          </a:xfrm>
          <a:prstGeom prst="rect">
            <a:avLst/>
          </a:prstGeom>
          <a:noFill/>
          <a:ln>
            <a:noFill/>
          </a:ln>
        </p:spPr>
        <p:txBody>
          <a:bodyPr wrap="square" rtlCol="0">
            <a:spAutoFit/>
          </a:bodyPr>
          <a:lstStyle/>
          <a:p>
            <a:r>
              <a:rPr lang="ja-JP" altLang="en-US" sz="900"/>
              <a:t>滞在中</a:t>
            </a:r>
            <a:endParaRPr lang="en-US" altLang="ja-JP" sz="900" dirty="0"/>
          </a:p>
          <a:p>
            <a:r>
              <a:rPr lang="ja-JP" altLang="en-US" sz="900"/>
              <a:t>退去後</a:t>
            </a:r>
            <a:r>
              <a:rPr lang="en-US" altLang="ja-JP" sz="900" dirty="0"/>
              <a:t>48</a:t>
            </a:r>
            <a:r>
              <a:rPr lang="ja-JP" altLang="en-US" sz="900"/>
              <a:t>時間以内</a:t>
            </a:r>
            <a:endParaRPr lang="en-US" altLang="ja-JP" sz="900" dirty="0"/>
          </a:p>
          <a:p>
            <a:r>
              <a:rPr lang="en-US" altLang="ja-JP" sz="900" dirty="0"/>
              <a:t>2</a:t>
            </a:r>
            <a:r>
              <a:rPr lang="ja-JP" altLang="en-US" sz="900"/>
              <a:t>時間換気前の客室</a:t>
            </a:r>
            <a:endParaRPr lang="en-US" altLang="ja-JP" sz="900" dirty="0"/>
          </a:p>
          <a:p>
            <a:r>
              <a:rPr lang="ja-JP" altLang="en-US" sz="900"/>
              <a:t>リネン撤去前の客室</a:t>
            </a:r>
            <a:endParaRPr lang="en-US" altLang="ja-JP" sz="900" dirty="0"/>
          </a:p>
          <a:p>
            <a:r>
              <a:rPr lang="ja-JP" altLang="en-US" sz="900"/>
              <a:t>ゴミ撤去前の客室</a:t>
            </a:r>
            <a:endParaRPr lang="en-US" altLang="ja-JP" sz="900" dirty="0"/>
          </a:p>
          <a:p>
            <a:r>
              <a:rPr lang="ja-JP" altLang="en-US" sz="900"/>
              <a:t>ジア塩素による消毒前</a:t>
            </a:r>
            <a:r>
              <a:rPr lang="en-US" altLang="ja-JP" sz="900" dirty="0"/>
              <a:t>z</a:t>
            </a:r>
            <a:endParaRPr lang="ja-JP" altLang="en-US" sz="900"/>
          </a:p>
        </p:txBody>
      </p:sp>
      <p:sp>
        <p:nvSpPr>
          <p:cNvPr id="18" name="テキスト ボックス 17">
            <a:extLst>
              <a:ext uri="{FF2B5EF4-FFF2-40B4-BE49-F238E27FC236}">
                <a16:creationId xmlns:a16="http://schemas.microsoft.com/office/drawing/2014/main" id="{E931C15D-8F38-CC45-B1AD-FB828164A0EB}"/>
              </a:ext>
            </a:extLst>
          </p:cNvPr>
          <p:cNvSpPr txBox="1"/>
          <p:nvPr/>
        </p:nvSpPr>
        <p:spPr>
          <a:xfrm>
            <a:off x="358065" y="3053051"/>
            <a:ext cx="613610" cy="230832"/>
          </a:xfrm>
          <a:prstGeom prst="rect">
            <a:avLst/>
          </a:prstGeom>
          <a:noFill/>
          <a:ln>
            <a:noFill/>
          </a:ln>
        </p:spPr>
        <p:txBody>
          <a:bodyPr wrap="square" rtlCol="0">
            <a:spAutoFit/>
          </a:bodyPr>
          <a:lstStyle/>
          <a:p>
            <a:r>
              <a:rPr lang="ja-JP" altLang="en-US" sz="900" b="1"/>
              <a:t>客室</a:t>
            </a:r>
          </a:p>
        </p:txBody>
      </p:sp>
      <p:sp>
        <p:nvSpPr>
          <p:cNvPr id="19" name="テキスト ボックス 18">
            <a:extLst>
              <a:ext uri="{FF2B5EF4-FFF2-40B4-BE49-F238E27FC236}">
                <a16:creationId xmlns:a16="http://schemas.microsoft.com/office/drawing/2014/main" id="{C47E55D5-CCB0-3346-A139-8DBB18018950}"/>
              </a:ext>
            </a:extLst>
          </p:cNvPr>
          <p:cNvSpPr txBox="1"/>
          <p:nvPr/>
        </p:nvSpPr>
        <p:spPr>
          <a:xfrm>
            <a:off x="3907381" y="2978042"/>
            <a:ext cx="1787550" cy="230791"/>
          </a:xfrm>
          <a:prstGeom prst="rect">
            <a:avLst/>
          </a:prstGeom>
          <a:noFill/>
          <a:ln>
            <a:noFill/>
          </a:ln>
        </p:spPr>
        <p:txBody>
          <a:bodyPr wrap="square" rtlCol="0">
            <a:spAutoFit/>
          </a:bodyPr>
          <a:lstStyle/>
          <a:p>
            <a:r>
              <a:rPr lang="ja-JP" altLang="en-US" sz="900"/>
              <a:t>ジア塩素消毒後</a:t>
            </a:r>
          </a:p>
        </p:txBody>
      </p:sp>
      <p:sp>
        <p:nvSpPr>
          <p:cNvPr id="20" name="テキスト ボックス 19">
            <a:extLst>
              <a:ext uri="{FF2B5EF4-FFF2-40B4-BE49-F238E27FC236}">
                <a16:creationId xmlns:a16="http://schemas.microsoft.com/office/drawing/2014/main" id="{C91F07EF-E1B2-C84D-BA7F-50E8D73C5A65}"/>
              </a:ext>
            </a:extLst>
          </p:cNvPr>
          <p:cNvSpPr txBox="1"/>
          <p:nvPr/>
        </p:nvSpPr>
        <p:spPr>
          <a:xfrm>
            <a:off x="358065" y="4099798"/>
            <a:ext cx="613610" cy="230832"/>
          </a:xfrm>
          <a:prstGeom prst="rect">
            <a:avLst/>
          </a:prstGeom>
          <a:noFill/>
          <a:ln>
            <a:noFill/>
          </a:ln>
        </p:spPr>
        <p:txBody>
          <a:bodyPr wrap="square" rtlCol="0">
            <a:spAutoFit/>
          </a:bodyPr>
          <a:lstStyle/>
          <a:p>
            <a:r>
              <a:rPr lang="ja-JP" altLang="en-US" sz="900" b="1"/>
              <a:t>経路</a:t>
            </a:r>
          </a:p>
        </p:txBody>
      </p:sp>
      <p:sp>
        <p:nvSpPr>
          <p:cNvPr id="21" name="テキスト ボックス 20">
            <a:extLst>
              <a:ext uri="{FF2B5EF4-FFF2-40B4-BE49-F238E27FC236}">
                <a16:creationId xmlns:a16="http://schemas.microsoft.com/office/drawing/2014/main" id="{BB27D0B7-3EAE-BE42-B663-A5C4839809CB}"/>
              </a:ext>
            </a:extLst>
          </p:cNvPr>
          <p:cNvSpPr txBox="1"/>
          <p:nvPr/>
        </p:nvSpPr>
        <p:spPr>
          <a:xfrm>
            <a:off x="971675" y="3988694"/>
            <a:ext cx="2224087" cy="646331"/>
          </a:xfrm>
          <a:prstGeom prst="rect">
            <a:avLst/>
          </a:prstGeom>
          <a:noFill/>
          <a:ln>
            <a:noFill/>
          </a:ln>
        </p:spPr>
        <p:txBody>
          <a:bodyPr wrap="square" rtlCol="0">
            <a:spAutoFit/>
          </a:bodyPr>
          <a:lstStyle/>
          <a:p>
            <a:r>
              <a:rPr lang="ja-JP" altLang="en-US" sz="900"/>
              <a:t>来館者到着後の入館者経路入口ドア</a:t>
            </a:r>
            <a:endParaRPr lang="en-US" altLang="ja-JP" sz="900" dirty="0"/>
          </a:p>
          <a:p>
            <a:r>
              <a:rPr lang="ja-JP" altLang="en-US" sz="900"/>
              <a:t>入館者経路エレベーター</a:t>
            </a:r>
            <a:endParaRPr lang="en-US" altLang="ja-JP" sz="900" dirty="0"/>
          </a:p>
          <a:p>
            <a:r>
              <a:rPr lang="ja-JP" altLang="en-US" sz="900"/>
              <a:t>入館者経路廊下</a:t>
            </a:r>
            <a:endParaRPr lang="en-US" altLang="ja-JP" sz="900" dirty="0"/>
          </a:p>
          <a:p>
            <a:r>
              <a:rPr lang="ja-JP" altLang="en-US" sz="900"/>
              <a:t>入館者部屋外部扉・ノブ</a:t>
            </a:r>
            <a:endParaRPr lang="en-US" altLang="ja-JP" sz="900" dirty="0"/>
          </a:p>
        </p:txBody>
      </p:sp>
      <p:sp>
        <p:nvSpPr>
          <p:cNvPr id="22" name="テキスト ボックス 21">
            <a:extLst>
              <a:ext uri="{FF2B5EF4-FFF2-40B4-BE49-F238E27FC236}">
                <a16:creationId xmlns:a16="http://schemas.microsoft.com/office/drawing/2014/main" id="{47ABCC07-228F-464B-AD4A-E22FE44C8911}"/>
              </a:ext>
            </a:extLst>
          </p:cNvPr>
          <p:cNvSpPr txBox="1"/>
          <p:nvPr/>
        </p:nvSpPr>
        <p:spPr>
          <a:xfrm>
            <a:off x="3955507" y="3988693"/>
            <a:ext cx="1738413" cy="230832"/>
          </a:xfrm>
          <a:prstGeom prst="rect">
            <a:avLst/>
          </a:prstGeom>
          <a:noFill/>
          <a:ln>
            <a:noFill/>
          </a:ln>
        </p:spPr>
        <p:txBody>
          <a:bodyPr wrap="square" rtlCol="0">
            <a:spAutoFit/>
          </a:bodyPr>
          <a:lstStyle/>
          <a:p>
            <a:r>
              <a:rPr lang="ja-JP" altLang="en-US" sz="900"/>
              <a:t>ジア塩素消毒後</a:t>
            </a:r>
            <a:endParaRPr lang="en-US" altLang="ja-JP" sz="900" dirty="0"/>
          </a:p>
        </p:txBody>
      </p:sp>
      <p:cxnSp>
        <p:nvCxnSpPr>
          <p:cNvPr id="24" name="直線コネクタ 23">
            <a:extLst>
              <a:ext uri="{FF2B5EF4-FFF2-40B4-BE49-F238E27FC236}">
                <a16:creationId xmlns:a16="http://schemas.microsoft.com/office/drawing/2014/main" id="{74D80F67-A217-8C48-BFA0-A398121DC07C}"/>
              </a:ext>
            </a:extLst>
          </p:cNvPr>
          <p:cNvCxnSpPr>
            <a:cxnSpLocks/>
          </p:cNvCxnSpPr>
          <p:nvPr/>
        </p:nvCxnSpPr>
        <p:spPr>
          <a:xfrm>
            <a:off x="358065" y="3901372"/>
            <a:ext cx="33024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D765468-33DC-D846-AC83-226801F8929B}"/>
              </a:ext>
            </a:extLst>
          </p:cNvPr>
          <p:cNvCxnSpPr>
            <a:cxnSpLocks/>
          </p:cNvCxnSpPr>
          <p:nvPr/>
        </p:nvCxnSpPr>
        <p:spPr>
          <a:xfrm flipV="1">
            <a:off x="3673230"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161168-16EE-3A40-A7F6-F10E3FC9086C}"/>
              </a:ext>
            </a:extLst>
          </p:cNvPr>
          <p:cNvCxnSpPr>
            <a:cxnSpLocks/>
          </p:cNvCxnSpPr>
          <p:nvPr/>
        </p:nvCxnSpPr>
        <p:spPr>
          <a:xfrm flipV="1">
            <a:off x="6547935"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0EC4DBC-F2F5-CD46-B7AA-43C5586E9220}"/>
              </a:ext>
            </a:extLst>
          </p:cNvPr>
          <p:cNvCxnSpPr/>
          <p:nvPr/>
        </p:nvCxnSpPr>
        <p:spPr>
          <a:xfrm>
            <a:off x="358065" y="5883065"/>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77AF29F-B080-454E-AACC-F6CBDC7404C0}"/>
              </a:ext>
            </a:extLst>
          </p:cNvPr>
          <p:cNvSpPr txBox="1"/>
          <p:nvPr/>
        </p:nvSpPr>
        <p:spPr>
          <a:xfrm>
            <a:off x="358065" y="5068905"/>
            <a:ext cx="613610" cy="230832"/>
          </a:xfrm>
          <a:prstGeom prst="rect">
            <a:avLst/>
          </a:prstGeom>
          <a:noFill/>
          <a:ln>
            <a:noFill/>
          </a:ln>
        </p:spPr>
        <p:txBody>
          <a:bodyPr wrap="square" rtlCol="0">
            <a:spAutoFit/>
          </a:bodyPr>
          <a:lstStyle/>
          <a:p>
            <a:r>
              <a:rPr lang="ja-JP" altLang="en-US" sz="900" b="1"/>
              <a:t>その他</a:t>
            </a:r>
          </a:p>
        </p:txBody>
      </p:sp>
      <p:sp>
        <p:nvSpPr>
          <p:cNvPr id="35" name="テキスト ボックス 34">
            <a:extLst>
              <a:ext uri="{FF2B5EF4-FFF2-40B4-BE49-F238E27FC236}">
                <a16:creationId xmlns:a16="http://schemas.microsoft.com/office/drawing/2014/main" id="{6158D0F5-4E00-1E42-913A-ABE9FA389799}"/>
              </a:ext>
            </a:extLst>
          </p:cNvPr>
          <p:cNvSpPr txBox="1"/>
          <p:nvPr/>
        </p:nvSpPr>
        <p:spPr>
          <a:xfrm>
            <a:off x="3955507" y="5020325"/>
            <a:ext cx="2224087" cy="230832"/>
          </a:xfrm>
          <a:prstGeom prst="rect">
            <a:avLst/>
          </a:prstGeom>
          <a:noFill/>
          <a:ln>
            <a:noFill/>
          </a:ln>
        </p:spPr>
        <p:txBody>
          <a:bodyPr wrap="square" rtlCol="0">
            <a:spAutoFit/>
          </a:bodyPr>
          <a:lstStyle/>
          <a:p>
            <a:r>
              <a:rPr lang="ja-JP" altLang="en-US" sz="900"/>
              <a:t>定期的なジア塩素消毒を実施した</a:t>
            </a:r>
            <a:endParaRPr lang="en-US" altLang="ja-JP" sz="900" dirty="0"/>
          </a:p>
        </p:txBody>
      </p:sp>
      <p:sp>
        <p:nvSpPr>
          <p:cNvPr id="36" name="テキスト ボックス 35">
            <a:extLst>
              <a:ext uri="{FF2B5EF4-FFF2-40B4-BE49-F238E27FC236}">
                <a16:creationId xmlns:a16="http://schemas.microsoft.com/office/drawing/2014/main" id="{F4836C8F-6377-E64F-B51A-BF8723BB01A6}"/>
              </a:ext>
            </a:extLst>
          </p:cNvPr>
          <p:cNvSpPr txBox="1"/>
          <p:nvPr/>
        </p:nvSpPr>
        <p:spPr>
          <a:xfrm>
            <a:off x="4133291" y="5200039"/>
            <a:ext cx="915443" cy="646331"/>
          </a:xfrm>
          <a:prstGeom prst="rect">
            <a:avLst/>
          </a:prstGeom>
          <a:noFill/>
          <a:ln>
            <a:noFill/>
          </a:ln>
        </p:spPr>
        <p:txBody>
          <a:bodyPr wrap="square" rtlCol="0">
            <a:spAutoFit/>
          </a:bodyPr>
          <a:lstStyle/>
          <a:p>
            <a:r>
              <a:rPr lang="ja-JP" altLang="en-US" sz="900"/>
              <a:t>事務所</a:t>
            </a:r>
            <a:endParaRPr lang="en-US" altLang="ja-JP" sz="900" dirty="0"/>
          </a:p>
          <a:p>
            <a:r>
              <a:rPr lang="ja-JP" altLang="en-US" sz="900"/>
              <a:t>更衣室</a:t>
            </a:r>
            <a:endParaRPr lang="en-US" altLang="ja-JP" sz="900" dirty="0"/>
          </a:p>
          <a:p>
            <a:r>
              <a:rPr lang="ja-JP" altLang="en-US" sz="900"/>
              <a:t>従業員トイレ</a:t>
            </a:r>
            <a:endParaRPr lang="en-US" altLang="ja-JP" sz="900" dirty="0"/>
          </a:p>
          <a:p>
            <a:r>
              <a:rPr lang="ja-JP" altLang="en-US" sz="900"/>
              <a:t>非常階段</a:t>
            </a:r>
            <a:endParaRPr lang="en-US" altLang="ja-JP" sz="900" dirty="0"/>
          </a:p>
        </p:txBody>
      </p:sp>
      <p:sp>
        <p:nvSpPr>
          <p:cNvPr id="37" name="テキスト ボックス 36">
            <a:extLst>
              <a:ext uri="{FF2B5EF4-FFF2-40B4-BE49-F238E27FC236}">
                <a16:creationId xmlns:a16="http://schemas.microsoft.com/office/drawing/2014/main" id="{A3555BB2-BE63-7645-9395-7DBA2729CA7B}"/>
              </a:ext>
            </a:extLst>
          </p:cNvPr>
          <p:cNvSpPr txBox="1"/>
          <p:nvPr/>
        </p:nvSpPr>
        <p:spPr>
          <a:xfrm>
            <a:off x="1032553" y="5020325"/>
            <a:ext cx="2224087" cy="369332"/>
          </a:xfrm>
          <a:prstGeom prst="rect">
            <a:avLst/>
          </a:prstGeom>
          <a:noFill/>
          <a:ln>
            <a:noFill/>
          </a:ln>
        </p:spPr>
        <p:txBody>
          <a:bodyPr wrap="square" rtlCol="0">
            <a:spAutoFit/>
          </a:bodyPr>
          <a:lstStyle/>
          <a:p>
            <a:r>
              <a:rPr lang="ja-JP" altLang="en-US" sz="900"/>
              <a:t>定期的なジア塩素消毒の実施を</a:t>
            </a:r>
            <a:endParaRPr lang="en-US" altLang="ja-JP" sz="900" dirty="0"/>
          </a:p>
          <a:p>
            <a:r>
              <a:rPr lang="ja-JP" altLang="en-US" sz="900"/>
              <a:t>行わなかった場所</a:t>
            </a:r>
            <a:endParaRPr lang="en-US" altLang="ja-JP" sz="900" dirty="0"/>
          </a:p>
        </p:txBody>
      </p:sp>
      <p:cxnSp>
        <p:nvCxnSpPr>
          <p:cNvPr id="40" name="直線コネクタ 39">
            <a:extLst>
              <a:ext uri="{FF2B5EF4-FFF2-40B4-BE49-F238E27FC236}">
                <a16:creationId xmlns:a16="http://schemas.microsoft.com/office/drawing/2014/main" id="{1CD22AC4-82E6-9640-8DBD-F8CAF48839FA}"/>
              </a:ext>
            </a:extLst>
          </p:cNvPr>
          <p:cNvCxnSpPr>
            <a:cxnSpLocks/>
          </p:cNvCxnSpPr>
          <p:nvPr/>
        </p:nvCxnSpPr>
        <p:spPr>
          <a:xfrm>
            <a:off x="358065" y="4831403"/>
            <a:ext cx="330242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D8A5DB5D-B0A0-1E47-A0F0-6187589B49E0}"/>
              </a:ext>
            </a:extLst>
          </p:cNvPr>
          <p:cNvCxnSpPr>
            <a:cxnSpLocks/>
          </p:cNvCxnSpPr>
          <p:nvPr/>
        </p:nvCxnSpPr>
        <p:spPr>
          <a:xfrm>
            <a:off x="3848351" y="3901372"/>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066D4B48-06DC-DD4E-AB3E-2BFD36624189}"/>
              </a:ext>
            </a:extLst>
          </p:cNvPr>
          <p:cNvCxnSpPr>
            <a:cxnSpLocks/>
          </p:cNvCxnSpPr>
          <p:nvPr/>
        </p:nvCxnSpPr>
        <p:spPr>
          <a:xfrm>
            <a:off x="3848351" y="4831403"/>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A19200DD-B874-5E4C-A2A5-28B17E097E97}"/>
              </a:ext>
            </a:extLst>
          </p:cNvPr>
          <p:cNvSpPr txBox="1"/>
          <p:nvPr/>
        </p:nvSpPr>
        <p:spPr>
          <a:xfrm>
            <a:off x="1625996" y="6153866"/>
            <a:ext cx="915443" cy="1200329"/>
          </a:xfrm>
          <a:prstGeom prst="rect">
            <a:avLst/>
          </a:prstGeom>
          <a:noFill/>
          <a:ln>
            <a:noFill/>
          </a:ln>
        </p:spPr>
        <p:txBody>
          <a:bodyPr wrap="square" rtlCol="0">
            <a:spAutoFit/>
          </a:bodyPr>
          <a:lstStyle/>
          <a:p>
            <a:r>
              <a:rPr lang="ja-JP" altLang="en-US" sz="900"/>
              <a:t>使い捨て</a:t>
            </a:r>
            <a:endParaRPr lang="en-US" altLang="ja-JP" sz="900" dirty="0"/>
          </a:p>
          <a:p>
            <a:r>
              <a:rPr lang="ja-JP" altLang="en-US" sz="900"/>
              <a:t>・キャップ</a:t>
            </a:r>
            <a:endParaRPr lang="en-US" altLang="ja-JP" sz="900" dirty="0"/>
          </a:p>
          <a:p>
            <a:r>
              <a:rPr lang="ja-JP" altLang="en-US" sz="900"/>
              <a:t>・マスク</a:t>
            </a:r>
            <a:endParaRPr lang="en-US" altLang="ja-JP" sz="900" dirty="0"/>
          </a:p>
          <a:p>
            <a:r>
              <a:rPr lang="ja-JP" altLang="en-US" sz="900"/>
              <a:t>・手袋</a:t>
            </a:r>
            <a:endParaRPr lang="en-US" altLang="ja-JP" sz="900" dirty="0"/>
          </a:p>
          <a:p>
            <a:endParaRPr lang="en-US" altLang="ja-JP" sz="900" dirty="0"/>
          </a:p>
          <a:p>
            <a:r>
              <a:rPr lang="ja-JP" altLang="en-US" sz="900"/>
              <a:t>消毒済</a:t>
            </a:r>
            <a:endParaRPr lang="en-US" altLang="ja-JP" sz="900" dirty="0"/>
          </a:p>
          <a:p>
            <a:r>
              <a:rPr lang="ja-JP" altLang="en-US" sz="900"/>
              <a:t>・ゴーグル</a:t>
            </a:r>
            <a:endParaRPr lang="en-US" altLang="ja-JP" sz="900" dirty="0"/>
          </a:p>
          <a:p>
            <a:endParaRPr lang="en-US" altLang="ja-JP" sz="900" dirty="0"/>
          </a:p>
        </p:txBody>
      </p:sp>
      <p:cxnSp>
        <p:nvCxnSpPr>
          <p:cNvPr id="52" name="直線コネクタ 51">
            <a:extLst>
              <a:ext uri="{FF2B5EF4-FFF2-40B4-BE49-F238E27FC236}">
                <a16:creationId xmlns:a16="http://schemas.microsoft.com/office/drawing/2014/main" id="{FD681C30-6419-3A45-9E9F-A77AB3C271FA}"/>
              </a:ext>
            </a:extLst>
          </p:cNvPr>
          <p:cNvCxnSpPr>
            <a:cxnSpLocks/>
          </p:cNvCxnSpPr>
          <p:nvPr/>
        </p:nvCxnSpPr>
        <p:spPr>
          <a:xfrm flipV="1">
            <a:off x="974578"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F341D49-D7C4-6643-B358-136C62B5166D}"/>
              </a:ext>
            </a:extLst>
          </p:cNvPr>
          <p:cNvCxnSpPr>
            <a:cxnSpLocks/>
          </p:cNvCxnSpPr>
          <p:nvPr/>
        </p:nvCxnSpPr>
        <p:spPr>
          <a:xfrm flipV="1">
            <a:off x="3849858" y="2978043"/>
            <a:ext cx="0" cy="290502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43F9F3E-4BFF-3843-94D2-D2643D6B01FF}"/>
              </a:ext>
            </a:extLst>
          </p:cNvPr>
          <p:cNvCxnSpPr>
            <a:cxnSpLocks/>
          </p:cNvCxnSpPr>
          <p:nvPr/>
        </p:nvCxnSpPr>
        <p:spPr>
          <a:xfrm>
            <a:off x="358065" y="2976812"/>
            <a:ext cx="332184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619B0D6-F930-864A-8CC8-FA00C09F82B3}"/>
              </a:ext>
            </a:extLst>
          </p:cNvPr>
          <p:cNvCxnSpPr>
            <a:cxnSpLocks/>
          </p:cNvCxnSpPr>
          <p:nvPr/>
        </p:nvCxnSpPr>
        <p:spPr>
          <a:xfrm>
            <a:off x="3848351" y="2976812"/>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2956F1FB-BD61-D14A-A1BE-F686F93EB1E3}"/>
              </a:ext>
            </a:extLst>
          </p:cNvPr>
          <p:cNvSpPr txBox="1"/>
          <p:nvPr/>
        </p:nvSpPr>
        <p:spPr>
          <a:xfrm>
            <a:off x="4219556" y="6189098"/>
            <a:ext cx="823391" cy="369332"/>
          </a:xfrm>
          <a:prstGeom prst="rect">
            <a:avLst/>
          </a:prstGeom>
          <a:noFill/>
          <a:ln>
            <a:noFill/>
          </a:ln>
        </p:spPr>
        <p:txBody>
          <a:bodyPr wrap="square" rtlCol="0">
            <a:spAutoFit/>
          </a:bodyPr>
          <a:lstStyle/>
          <a:p>
            <a:r>
              <a:rPr lang="ja-JP" altLang="en-US" sz="900"/>
              <a:t>使い捨て</a:t>
            </a:r>
            <a:endParaRPr lang="en-US" altLang="ja-JP" sz="900" dirty="0"/>
          </a:p>
          <a:p>
            <a:r>
              <a:rPr lang="ja-JP" altLang="en-US" sz="900"/>
              <a:t>・マスク</a:t>
            </a:r>
            <a:endParaRPr lang="en-US" altLang="ja-JP" sz="900" dirty="0"/>
          </a:p>
        </p:txBody>
      </p:sp>
      <p:sp>
        <p:nvSpPr>
          <p:cNvPr id="62" name="テキスト ボックス 61">
            <a:extLst>
              <a:ext uri="{FF2B5EF4-FFF2-40B4-BE49-F238E27FC236}">
                <a16:creationId xmlns:a16="http://schemas.microsoft.com/office/drawing/2014/main" id="{39FC2629-A491-5E4F-80ED-D1D9D1A4D9A4}"/>
              </a:ext>
            </a:extLst>
          </p:cNvPr>
          <p:cNvSpPr txBox="1"/>
          <p:nvPr/>
        </p:nvSpPr>
        <p:spPr>
          <a:xfrm>
            <a:off x="960901" y="2534272"/>
            <a:ext cx="2699584" cy="246221"/>
          </a:xfrm>
          <a:prstGeom prst="rect">
            <a:avLst/>
          </a:prstGeom>
          <a:noFill/>
          <a:ln>
            <a:noFill/>
          </a:ln>
        </p:spPr>
        <p:txBody>
          <a:bodyPr wrap="square" rtlCol="0">
            <a:spAutoFit/>
          </a:bodyPr>
          <a:lstStyle/>
          <a:p>
            <a:r>
              <a:rPr kumimoji="1" lang="ja-JP" altLang="en-US" sz="1000"/>
              <a:t>感染者、待機者の滞在・移動があった場所</a:t>
            </a:r>
            <a:endParaRPr kumimoji="1" lang="en-US" altLang="ja-JP" sz="1000" dirty="0"/>
          </a:p>
        </p:txBody>
      </p:sp>
      <p:sp>
        <p:nvSpPr>
          <p:cNvPr id="63" name="テキスト ボックス 62">
            <a:extLst>
              <a:ext uri="{FF2B5EF4-FFF2-40B4-BE49-F238E27FC236}">
                <a16:creationId xmlns:a16="http://schemas.microsoft.com/office/drawing/2014/main" id="{489B9F1C-329B-D74B-8A6B-9DB05924B939}"/>
              </a:ext>
            </a:extLst>
          </p:cNvPr>
          <p:cNvSpPr txBox="1"/>
          <p:nvPr/>
        </p:nvSpPr>
        <p:spPr>
          <a:xfrm>
            <a:off x="3868407" y="2534272"/>
            <a:ext cx="2758308" cy="400110"/>
          </a:xfrm>
          <a:prstGeom prst="rect">
            <a:avLst/>
          </a:prstGeom>
          <a:noFill/>
          <a:ln>
            <a:noFill/>
          </a:ln>
        </p:spPr>
        <p:txBody>
          <a:bodyPr wrap="square" rtlCol="0">
            <a:spAutoFit/>
          </a:bodyPr>
          <a:lstStyle/>
          <a:p>
            <a:r>
              <a:rPr kumimoji="1" lang="ja-JP" altLang="en-US" sz="1000"/>
              <a:t>過去滞在・移動</a:t>
            </a:r>
            <a:r>
              <a:rPr lang="ja-JP" altLang="en-US" sz="1000"/>
              <a:t>があり、</a:t>
            </a:r>
            <a:r>
              <a:rPr kumimoji="1" lang="ja-JP" altLang="en-US" sz="1000"/>
              <a:t>消毒が完了した場所</a:t>
            </a:r>
            <a:endParaRPr kumimoji="1" lang="en-US" altLang="ja-JP" sz="1000" dirty="0"/>
          </a:p>
          <a:p>
            <a:r>
              <a:rPr lang="ja-JP" altLang="en-US" sz="1000"/>
              <a:t>それらの者の立ち入りが規制されている場所</a:t>
            </a:r>
            <a:endParaRPr kumimoji="1" lang="en-US" altLang="ja-JP" sz="1000" dirty="0"/>
          </a:p>
        </p:txBody>
      </p:sp>
      <p:sp>
        <p:nvSpPr>
          <p:cNvPr id="64" name="角丸四角形 63">
            <a:extLst>
              <a:ext uri="{FF2B5EF4-FFF2-40B4-BE49-F238E27FC236}">
                <a16:creationId xmlns:a16="http://schemas.microsoft.com/office/drawing/2014/main" id="{500759D4-304C-714F-A045-B077986ED3CB}"/>
              </a:ext>
            </a:extLst>
          </p:cNvPr>
          <p:cNvSpPr/>
          <p:nvPr/>
        </p:nvSpPr>
        <p:spPr>
          <a:xfrm>
            <a:off x="5454759" y="3088324"/>
            <a:ext cx="1013143"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通常清掃</a:t>
            </a:r>
          </a:p>
        </p:txBody>
      </p:sp>
      <p:sp>
        <p:nvSpPr>
          <p:cNvPr id="65" name="角丸四角形 64">
            <a:extLst>
              <a:ext uri="{FF2B5EF4-FFF2-40B4-BE49-F238E27FC236}">
                <a16:creationId xmlns:a16="http://schemas.microsoft.com/office/drawing/2014/main" id="{13811A38-16BC-1E4F-AD4E-811712BB37A4}"/>
              </a:ext>
            </a:extLst>
          </p:cNvPr>
          <p:cNvSpPr/>
          <p:nvPr/>
        </p:nvSpPr>
        <p:spPr>
          <a:xfrm>
            <a:off x="5454758" y="3303234"/>
            <a:ext cx="1013164"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セットアップ</a:t>
            </a:r>
            <a:endParaRPr kumimoji="1" lang="ja-JP" altLang="en-US" sz="900"/>
          </a:p>
        </p:txBody>
      </p:sp>
      <p:sp>
        <p:nvSpPr>
          <p:cNvPr id="73" name="角丸四角形 72">
            <a:extLst>
              <a:ext uri="{FF2B5EF4-FFF2-40B4-BE49-F238E27FC236}">
                <a16:creationId xmlns:a16="http://schemas.microsoft.com/office/drawing/2014/main" id="{43194181-5473-9549-BBA4-462156F8E1CB}"/>
              </a:ext>
            </a:extLst>
          </p:cNvPr>
          <p:cNvSpPr/>
          <p:nvPr/>
        </p:nvSpPr>
        <p:spPr>
          <a:xfrm>
            <a:off x="5454759" y="3981293"/>
            <a:ext cx="1013143"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通常巡回</a:t>
            </a:r>
          </a:p>
        </p:txBody>
      </p:sp>
      <p:sp>
        <p:nvSpPr>
          <p:cNvPr id="74" name="角丸四角形 73">
            <a:extLst>
              <a:ext uri="{FF2B5EF4-FFF2-40B4-BE49-F238E27FC236}">
                <a16:creationId xmlns:a16="http://schemas.microsoft.com/office/drawing/2014/main" id="{BC2D722F-C268-F94D-9139-7F593DB29A8B}"/>
              </a:ext>
            </a:extLst>
          </p:cNvPr>
          <p:cNvSpPr/>
          <p:nvPr/>
        </p:nvSpPr>
        <p:spPr>
          <a:xfrm>
            <a:off x="5454758" y="4196203"/>
            <a:ext cx="1013164" cy="16031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設備交換</a:t>
            </a:r>
          </a:p>
        </p:txBody>
      </p:sp>
      <p:sp>
        <p:nvSpPr>
          <p:cNvPr id="75" name="角丸四角形 74">
            <a:extLst>
              <a:ext uri="{FF2B5EF4-FFF2-40B4-BE49-F238E27FC236}">
                <a16:creationId xmlns:a16="http://schemas.microsoft.com/office/drawing/2014/main" id="{BDC7366A-83DC-6A44-A1FC-9E0861C68E1F}"/>
              </a:ext>
            </a:extLst>
          </p:cNvPr>
          <p:cNvSpPr/>
          <p:nvPr/>
        </p:nvSpPr>
        <p:spPr>
          <a:xfrm>
            <a:off x="2575827" y="3088324"/>
            <a:ext cx="1013143"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a:t>換気入室</a:t>
            </a:r>
          </a:p>
        </p:txBody>
      </p:sp>
      <p:sp>
        <p:nvSpPr>
          <p:cNvPr id="76" name="角丸四角形 75">
            <a:extLst>
              <a:ext uri="{FF2B5EF4-FFF2-40B4-BE49-F238E27FC236}">
                <a16:creationId xmlns:a16="http://schemas.microsoft.com/office/drawing/2014/main" id="{3E759F52-2BC5-A848-B52A-BFBEF0775A1E}"/>
              </a:ext>
            </a:extLst>
          </p:cNvPr>
          <p:cNvSpPr/>
          <p:nvPr/>
        </p:nvSpPr>
        <p:spPr>
          <a:xfrm>
            <a:off x="2575826" y="3303234"/>
            <a:ext cx="1013164"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消毒入室</a:t>
            </a:r>
            <a:endParaRPr kumimoji="1" lang="ja-JP" altLang="en-US" sz="900"/>
          </a:p>
        </p:txBody>
      </p:sp>
      <p:sp>
        <p:nvSpPr>
          <p:cNvPr id="77" name="角丸四角形 76">
            <a:extLst>
              <a:ext uri="{FF2B5EF4-FFF2-40B4-BE49-F238E27FC236}">
                <a16:creationId xmlns:a16="http://schemas.microsoft.com/office/drawing/2014/main" id="{0286D5A0-FD7C-3F41-9EC3-E0B0283EB473}"/>
              </a:ext>
            </a:extLst>
          </p:cNvPr>
          <p:cNvSpPr/>
          <p:nvPr/>
        </p:nvSpPr>
        <p:spPr>
          <a:xfrm>
            <a:off x="2575827" y="4257836"/>
            <a:ext cx="1013143"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入館経路消毒</a:t>
            </a:r>
            <a:endParaRPr kumimoji="1" lang="ja-JP" altLang="en-US" sz="900"/>
          </a:p>
        </p:txBody>
      </p:sp>
      <p:sp>
        <p:nvSpPr>
          <p:cNvPr id="78" name="角丸四角形 77">
            <a:extLst>
              <a:ext uri="{FF2B5EF4-FFF2-40B4-BE49-F238E27FC236}">
                <a16:creationId xmlns:a16="http://schemas.microsoft.com/office/drawing/2014/main" id="{C13D16CC-9998-7543-BC0B-7264A1EB77D3}"/>
              </a:ext>
            </a:extLst>
          </p:cNvPr>
          <p:cNvSpPr/>
          <p:nvPr/>
        </p:nvSpPr>
        <p:spPr>
          <a:xfrm>
            <a:off x="2575826" y="4472746"/>
            <a:ext cx="1013164" cy="16031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900"/>
              <a:t>退館経路消毒</a:t>
            </a:r>
            <a:endParaRPr kumimoji="1" lang="ja-JP" altLang="en-US" sz="900"/>
          </a:p>
        </p:txBody>
      </p:sp>
      <p:cxnSp>
        <p:nvCxnSpPr>
          <p:cNvPr id="81" name="直線コネクタ 80">
            <a:extLst>
              <a:ext uri="{FF2B5EF4-FFF2-40B4-BE49-F238E27FC236}">
                <a16:creationId xmlns:a16="http://schemas.microsoft.com/office/drawing/2014/main" id="{63E16C07-44F9-4F4A-8807-65734C4CE8B0}"/>
              </a:ext>
            </a:extLst>
          </p:cNvPr>
          <p:cNvCxnSpPr>
            <a:cxnSpLocks/>
          </p:cNvCxnSpPr>
          <p:nvPr/>
        </p:nvCxnSpPr>
        <p:spPr>
          <a:xfrm flipV="1">
            <a:off x="3673230"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D57EB372-21E6-C940-BF6F-2B682EFCE851}"/>
              </a:ext>
            </a:extLst>
          </p:cNvPr>
          <p:cNvCxnSpPr>
            <a:cxnSpLocks/>
          </p:cNvCxnSpPr>
          <p:nvPr/>
        </p:nvCxnSpPr>
        <p:spPr>
          <a:xfrm flipV="1">
            <a:off x="974578"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BF990CCD-389C-B84E-8790-1EFCEF2DA358}"/>
              </a:ext>
            </a:extLst>
          </p:cNvPr>
          <p:cNvCxnSpPr>
            <a:cxnSpLocks/>
          </p:cNvCxnSpPr>
          <p:nvPr/>
        </p:nvCxnSpPr>
        <p:spPr>
          <a:xfrm flipV="1">
            <a:off x="3859497"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633CCA0-8DCC-DD42-B44D-CFA19C416190}"/>
              </a:ext>
            </a:extLst>
          </p:cNvPr>
          <p:cNvCxnSpPr>
            <a:cxnSpLocks/>
          </p:cNvCxnSpPr>
          <p:nvPr/>
        </p:nvCxnSpPr>
        <p:spPr>
          <a:xfrm flipV="1">
            <a:off x="6551897" y="6058864"/>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9A9CD827-360B-F441-88AE-730B0290CE18}"/>
              </a:ext>
            </a:extLst>
          </p:cNvPr>
          <p:cNvCxnSpPr>
            <a:cxnSpLocks/>
          </p:cNvCxnSpPr>
          <p:nvPr/>
        </p:nvCxnSpPr>
        <p:spPr>
          <a:xfrm>
            <a:off x="358065" y="6061409"/>
            <a:ext cx="3321842"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AF25E872-EFAD-A147-B9DD-C2DE41644535}"/>
              </a:ext>
            </a:extLst>
          </p:cNvPr>
          <p:cNvCxnSpPr>
            <a:cxnSpLocks/>
          </p:cNvCxnSpPr>
          <p:nvPr/>
        </p:nvCxnSpPr>
        <p:spPr>
          <a:xfrm>
            <a:off x="3848351" y="6059491"/>
            <a:ext cx="2699584"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34E3AE5-FBAA-E045-9303-387FE7F7A254}"/>
              </a:ext>
            </a:extLst>
          </p:cNvPr>
          <p:cNvCxnSpPr/>
          <p:nvPr/>
        </p:nvCxnSpPr>
        <p:spPr>
          <a:xfrm>
            <a:off x="358065" y="7235844"/>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4" name="テキスト ボックス 93">
            <a:extLst>
              <a:ext uri="{FF2B5EF4-FFF2-40B4-BE49-F238E27FC236}">
                <a16:creationId xmlns:a16="http://schemas.microsoft.com/office/drawing/2014/main" id="{A78C1114-B84F-5C4F-8127-B047317AC8BC}"/>
              </a:ext>
            </a:extLst>
          </p:cNvPr>
          <p:cNvSpPr txBox="1"/>
          <p:nvPr/>
        </p:nvSpPr>
        <p:spPr>
          <a:xfrm>
            <a:off x="358065" y="6417414"/>
            <a:ext cx="613610" cy="230832"/>
          </a:xfrm>
          <a:prstGeom prst="rect">
            <a:avLst/>
          </a:prstGeom>
          <a:noFill/>
          <a:ln>
            <a:noFill/>
          </a:ln>
        </p:spPr>
        <p:txBody>
          <a:bodyPr wrap="square" rtlCol="0">
            <a:spAutoFit/>
          </a:bodyPr>
          <a:lstStyle/>
          <a:p>
            <a:r>
              <a:rPr lang="ja-JP" altLang="en-US" sz="900" b="1"/>
              <a:t>防護</a:t>
            </a:r>
          </a:p>
        </p:txBody>
      </p:sp>
      <p:sp>
        <p:nvSpPr>
          <p:cNvPr id="95" name="テキスト ボックス 94">
            <a:extLst>
              <a:ext uri="{FF2B5EF4-FFF2-40B4-BE49-F238E27FC236}">
                <a16:creationId xmlns:a16="http://schemas.microsoft.com/office/drawing/2014/main" id="{E4A9E454-BF5B-2F4A-8A1E-ADC99AB508B5}"/>
              </a:ext>
            </a:extLst>
          </p:cNvPr>
          <p:cNvSpPr txBox="1"/>
          <p:nvPr/>
        </p:nvSpPr>
        <p:spPr>
          <a:xfrm>
            <a:off x="1151265" y="7465430"/>
            <a:ext cx="2335697" cy="507831"/>
          </a:xfrm>
          <a:prstGeom prst="rect">
            <a:avLst/>
          </a:prstGeom>
          <a:noFill/>
          <a:ln>
            <a:noFill/>
          </a:ln>
        </p:spPr>
        <p:txBody>
          <a:bodyPr wrap="square" rtlCol="0">
            <a:spAutoFit/>
          </a:bodyPr>
          <a:lstStyle/>
          <a:p>
            <a:r>
              <a:rPr lang="ja-JP" altLang="en-US" sz="900"/>
              <a:t>物の表面の消毒には、</a:t>
            </a:r>
            <a:r>
              <a:rPr lang="en-US" altLang="ja-JP" sz="900" dirty="0"/>
              <a:t>0.05</a:t>
            </a:r>
            <a:r>
              <a:rPr lang="ja-JP" altLang="en-US" sz="900"/>
              <a:t>％の次亜塩素酸ナトリウム（薄めた漂白剤）で拭いた後、水拭きする</a:t>
            </a:r>
            <a:r>
              <a:rPr lang="ja-JP" altLang="en-US" sz="900">
                <a:solidFill>
                  <a:srgbClr val="2E3136"/>
                </a:solidFill>
                <a:latin typeface="MS PGothic" panose="020B0600070205080204" pitchFamily="34" charset="-128"/>
                <a:ea typeface="MS PGothic" panose="020B0600070205080204" pitchFamily="34" charset="-128"/>
              </a:rPr>
              <a:t>定期的な清拭をおこなう</a:t>
            </a:r>
            <a:r>
              <a:rPr lang="ja-JP" altLang="en-US" sz="900"/>
              <a:t>。</a:t>
            </a:r>
          </a:p>
        </p:txBody>
      </p:sp>
      <p:cxnSp>
        <p:nvCxnSpPr>
          <p:cNvPr id="98" name="直線コネクタ 97">
            <a:extLst>
              <a:ext uri="{FF2B5EF4-FFF2-40B4-BE49-F238E27FC236}">
                <a16:creationId xmlns:a16="http://schemas.microsoft.com/office/drawing/2014/main" id="{2F7F33C9-2893-3C42-A6C3-7665B3A4E7ED}"/>
              </a:ext>
            </a:extLst>
          </p:cNvPr>
          <p:cNvCxnSpPr>
            <a:cxnSpLocks/>
          </p:cNvCxnSpPr>
          <p:nvPr/>
        </p:nvCxnSpPr>
        <p:spPr>
          <a:xfrm flipV="1">
            <a:off x="974578" y="7370428"/>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4DFE43A7-A7C3-D344-B01D-D5A0AC96AB62}"/>
              </a:ext>
            </a:extLst>
          </p:cNvPr>
          <p:cNvCxnSpPr>
            <a:cxnSpLocks/>
          </p:cNvCxnSpPr>
          <p:nvPr/>
        </p:nvCxnSpPr>
        <p:spPr>
          <a:xfrm flipV="1">
            <a:off x="6551897" y="7370428"/>
            <a:ext cx="0" cy="117533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15FF0D02-2A3A-C54E-9DCE-01885CA8FB90}"/>
              </a:ext>
            </a:extLst>
          </p:cNvPr>
          <p:cNvCxnSpPr>
            <a:cxnSpLocks/>
          </p:cNvCxnSpPr>
          <p:nvPr/>
        </p:nvCxnSpPr>
        <p:spPr>
          <a:xfrm>
            <a:off x="358065" y="7372973"/>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直線コネクタ 102">
            <a:extLst>
              <a:ext uri="{FF2B5EF4-FFF2-40B4-BE49-F238E27FC236}">
                <a16:creationId xmlns:a16="http://schemas.microsoft.com/office/drawing/2014/main" id="{A47FCB8F-A088-FE4E-9865-D03CDAA03EB0}"/>
              </a:ext>
            </a:extLst>
          </p:cNvPr>
          <p:cNvCxnSpPr/>
          <p:nvPr/>
        </p:nvCxnSpPr>
        <p:spPr>
          <a:xfrm>
            <a:off x="358065" y="8547408"/>
            <a:ext cx="6189870"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241FA029-A224-2B46-B7F4-9039DA37F281}"/>
              </a:ext>
            </a:extLst>
          </p:cNvPr>
          <p:cNvSpPr txBox="1"/>
          <p:nvPr/>
        </p:nvSpPr>
        <p:spPr>
          <a:xfrm>
            <a:off x="358065" y="7728978"/>
            <a:ext cx="613610" cy="369332"/>
          </a:xfrm>
          <a:prstGeom prst="rect">
            <a:avLst/>
          </a:prstGeom>
          <a:noFill/>
          <a:ln>
            <a:noFill/>
          </a:ln>
        </p:spPr>
        <p:txBody>
          <a:bodyPr wrap="square" rtlCol="0">
            <a:spAutoFit/>
          </a:bodyPr>
          <a:lstStyle/>
          <a:p>
            <a:r>
              <a:rPr lang="ja-JP" altLang="en-US" sz="900" b="1"/>
              <a:t>予防</a:t>
            </a:r>
            <a:endParaRPr lang="en-US" altLang="ja-JP" sz="900" b="1" dirty="0"/>
          </a:p>
          <a:p>
            <a:r>
              <a:rPr lang="ja-JP" altLang="en-US" sz="900" b="1"/>
              <a:t>消毒</a:t>
            </a:r>
          </a:p>
        </p:txBody>
      </p:sp>
      <p:sp>
        <p:nvSpPr>
          <p:cNvPr id="107" name="テキスト ボックス 106">
            <a:extLst>
              <a:ext uri="{FF2B5EF4-FFF2-40B4-BE49-F238E27FC236}">
                <a16:creationId xmlns:a16="http://schemas.microsoft.com/office/drawing/2014/main" id="{1276CDCC-C3E0-E747-B47F-920F2D1EC22E}"/>
              </a:ext>
            </a:extLst>
          </p:cNvPr>
          <p:cNvSpPr txBox="1"/>
          <p:nvPr/>
        </p:nvSpPr>
        <p:spPr>
          <a:xfrm>
            <a:off x="1151265" y="8028848"/>
            <a:ext cx="2335697" cy="369332"/>
          </a:xfrm>
          <a:prstGeom prst="rect">
            <a:avLst/>
          </a:prstGeom>
          <a:noFill/>
          <a:ln>
            <a:noFill/>
          </a:ln>
        </p:spPr>
        <p:txBody>
          <a:bodyPr wrap="square" rtlCol="0">
            <a:spAutoFit/>
          </a:bodyPr>
          <a:lstStyle/>
          <a:p>
            <a:r>
              <a:rPr lang="ja-JP" altLang="en-US" sz="900"/>
              <a:t>人体は、石鹸による手洗いと消毒用アルコール（</a:t>
            </a:r>
            <a:r>
              <a:rPr lang="en-US" altLang="ja-JP" sz="900" dirty="0"/>
              <a:t>70</a:t>
            </a:r>
            <a:r>
              <a:rPr lang="ja-JP" altLang="en-US" sz="900"/>
              <a:t>％）の併用する。</a:t>
            </a:r>
          </a:p>
        </p:txBody>
      </p:sp>
      <p:sp>
        <p:nvSpPr>
          <p:cNvPr id="3" name="スライド番号プレースホルダー 2">
            <a:extLst>
              <a:ext uri="{FF2B5EF4-FFF2-40B4-BE49-F238E27FC236}">
                <a16:creationId xmlns:a16="http://schemas.microsoft.com/office/drawing/2014/main" id="{11B455B8-71B5-ED42-85DA-8756B28091C1}"/>
              </a:ext>
            </a:extLst>
          </p:cNvPr>
          <p:cNvSpPr>
            <a:spLocks noGrp="1"/>
          </p:cNvSpPr>
          <p:nvPr>
            <p:ph type="sldNum" sz="quarter" idx="12"/>
          </p:nvPr>
        </p:nvSpPr>
        <p:spPr/>
        <p:txBody>
          <a:bodyPr/>
          <a:lstStyle/>
          <a:p>
            <a:fld id="{D26F39CE-828E-974C-A2DD-8D56C23B278A}" type="slidenum">
              <a:rPr kumimoji="1" lang="ja-JP" altLang="en-US" smtClean="0"/>
              <a:t>17</a:t>
            </a:fld>
            <a:endParaRPr kumimoji="1" lang="ja-JP" altLang="en-US"/>
          </a:p>
        </p:txBody>
      </p:sp>
    </p:spTree>
    <p:extLst>
      <p:ext uri="{BB962C8B-B14F-4D97-AF65-F5344CB8AC3E}">
        <p14:creationId xmlns:p14="http://schemas.microsoft.com/office/powerpoint/2010/main" val="2909833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図 98">
            <a:extLst>
              <a:ext uri="{FF2B5EF4-FFF2-40B4-BE49-F238E27FC236}">
                <a16:creationId xmlns:a16="http://schemas.microsoft.com/office/drawing/2014/main" id="{A027C975-38E2-974F-A417-B6D8A6BA1DDD}"/>
              </a:ext>
            </a:extLst>
          </p:cNvPr>
          <p:cNvPicPr>
            <a:picLocks noChangeAspect="1"/>
          </p:cNvPicPr>
          <p:nvPr/>
        </p:nvPicPr>
        <p:blipFill>
          <a:blip r:embed="rId2"/>
          <a:stretch>
            <a:fillRect/>
          </a:stretch>
        </p:blipFill>
        <p:spPr>
          <a:xfrm>
            <a:off x="1750511" y="8460954"/>
            <a:ext cx="1108568" cy="842168"/>
          </a:xfrm>
          <a:prstGeom prst="rect">
            <a:avLst/>
          </a:prstGeom>
        </p:spPr>
      </p:pic>
      <p:pic>
        <p:nvPicPr>
          <p:cNvPr id="42" name="図 41">
            <a:extLst>
              <a:ext uri="{FF2B5EF4-FFF2-40B4-BE49-F238E27FC236}">
                <a16:creationId xmlns:a16="http://schemas.microsoft.com/office/drawing/2014/main" id="{00BD547F-B3F9-8F44-8AAC-628C8581595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9332" y="1863231"/>
            <a:ext cx="6016511" cy="3100423"/>
          </a:xfrm>
          <a:prstGeom prst="rect">
            <a:avLst/>
          </a:prstGeom>
        </p:spPr>
      </p:pic>
      <p:sp>
        <p:nvSpPr>
          <p:cNvPr id="45" name="正方形/長方形 44">
            <a:extLst>
              <a:ext uri="{FF2B5EF4-FFF2-40B4-BE49-F238E27FC236}">
                <a16:creationId xmlns:a16="http://schemas.microsoft.com/office/drawing/2014/main" id="{CB217BF7-28F7-524C-A21A-D69A23C0207C}"/>
              </a:ext>
            </a:extLst>
          </p:cNvPr>
          <p:cNvSpPr/>
          <p:nvPr/>
        </p:nvSpPr>
        <p:spPr>
          <a:xfrm>
            <a:off x="620769" y="2191843"/>
            <a:ext cx="5751456" cy="506120"/>
          </a:xfrm>
          <a:prstGeom prst="rect">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5B615AAA-71DA-694C-AF6A-2797B162696E}"/>
              </a:ext>
            </a:extLst>
          </p:cNvPr>
          <p:cNvSpPr/>
          <p:nvPr/>
        </p:nvSpPr>
        <p:spPr>
          <a:xfrm>
            <a:off x="1235132" y="2841167"/>
            <a:ext cx="450793" cy="656896"/>
          </a:xfrm>
          <a:prstGeom prst="rect">
            <a:avLst/>
          </a:prstGeom>
          <a:solidFill>
            <a:schemeClr val="tx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5E882D50-4FC4-8E4C-95CC-3C0BDE00BAB0}"/>
              </a:ext>
            </a:extLst>
          </p:cNvPr>
          <p:cNvSpPr/>
          <p:nvPr/>
        </p:nvSpPr>
        <p:spPr>
          <a:xfrm>
            <a:off x="620769" y="2706193"/>
            <a:ext cx="5751456" cy="134974"/>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4043D446-77EC-844A-8A4C-55EEAD000429}"/>
              </a:ext>
            </a:extLst>
          </p:cNvPr>
          <p:cNvSpPr/>
          <p:nvPr/>
        </p:nvSpPr>
        <p:spPr>
          <a:xfrm>
            <a:off x="620769" y="2849068"/>
            <a:ext cx="5751456" cy="134974"/>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90E4D1FA-56D9-4D4D-9824-67BDED78A3A7}"/>
              </a:ext>
            </a:extLst>
          </p:cNvPr>
          <p:cNvSpPr/>
          <p:nvPr/>
        </p:nvSpPr>
        <p:spPr>
          <a:xfrm>
            <a:off x="620769" y="4127042"/>
            <a:ext cx="2479619" cy="506120"/>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6DAE2E3C-519B-F44B-91DE-8C7A1C414C87}"/>
              </a:ext>
            </a:extLst>
          </p:cNvPr>
          <p:cNvSpPr/>
          <p:nvPr/>
        </p:nvSpPr>
        <p:spPr>
          <a:xfrm>
            <a:off x="620769" y="3982059"/>
            <a:ext cx="4951357" cy="150073"/>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A921D004-9C81-DF4C-864C-16455AF986DD}"/>
              </a:ext>
            </a:extLst>
          </p:cNvPr>
          <p:cNvSpPr/>
          <p:nvPr/>
        </p:nvSpPr>
        <p:spPr>
          <a:xfrm>
            <a:off x="620769" y="3833127"/>
            <a:ext cx="4951357" cy="145948"/>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59AAB036-CBDE-C24A-A764-AC236317FF59}"/>
              </a:ext>
            </a:extLst>
          </p:cNvPr>
          <p:cNvSpPr/>
          <p:nvPr/>
        </p:nvSpPr>
        <p:spPr>
          <a:xfrm>
            <a:off x="3100387" y="4134943"/>
            <a:ext cx="3271837" cy="506120"/>
          </a:xfrm>
          <a:prstGeom prst="rect">
            <a:avLst/>
          </a:prstGeom>
          <a:solidFill>
            <a:srgbClr val="FF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827BA989-3435-DB48-8AFF-619376CDF1DC}"/>
              </a:ext>
            </a:extLst>
          </p:cNvPr>
          <p:cNvSpPr/>
          <p:nvPr/>
        </p:nvSpPr>
        <p:spPr>
          <a:xfrm>
            <a:off x="2628899" y="2984041"/>
            <a:ext cx="471488" cy="849085"/>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68A87EB8-B918-5545-83FD-13759BF9C78F}"/>
              </a:ext>
            </a:extLst>
          </p:cNvPr>
          <p:cNvSpPr/>
          <p:nvPr/>
        </p:nvSpPr>
        <p:spPr>
          <a:xfrm>
            <a:off x="3100386" y="2977655"/>
            <a:ext cx="2471740" cy="863371"/>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023CF69F-53C6-AE40-9FD4-E9871D5358A8}"/>
              </a:ext>
            </a:extLst>
          </p:cNvPr>
          <p:cNvSpPr/>
          <p:nvPr/>
        </p:nvSpPr>
        <p:spPr>
          <a:xfrm>
            <a:off x="614360" y="3498063"/>
            <a:ext cx="2014538" cy="342963"/>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385A36EA-7FBC-BA49-A59C-65D7E906D665}"/>
              </a:ext>
            </a:extLst>
          </p:cNvPr>
          <p:cNvSpPr txBox="1"/>
          <p:nvPr/>
        </p:nvSpPr>
        <p:spPr>
          <a:xfrm>
            <a:off x="549332" y="224087"/>
            <a:ext cx="3569368" cy="307777"/>
          </a:xfrm>
          <a:prstGeom prst="rect">
            <a:avLst/>
          </a:prstGeom>
          <a:noFill/>
          <a:ln>
            <a:noFill/>
          </a:ln>
        </p:spPr>
        <p:txBody>
          <a:bodyPr wrap="square" rtlCol="0">
            <a:spAutoFit/>
          </a:bodyPr>
          <a:lstStyle/>
          <a:p>
            <a:r>
              <a:rPr kumimoji="1" lang="ja-JP" altLang="en-US" sz="1400"/>
              <a:t>ゾーニング実施例</a:t>
            </a:r>
            <a:endParaRPr kumimoji="1" lang="en-US" altLang="ja-JP" sz="1400" dirty="0"/>
          </a:p>
        </p:txBody>
      </p:sp>
      <p:pic>
        <p:nvPicPr>
          <p:cNvPr id="62" name="図 61" descr="屋内, 座る, 小さい, 鏡 が含まれている画像&#10;&#10;自動的に生成された説明">
            <a:extLst>
              <a:ext uri="{FF2B5EF4-FFF2-40B4-BE49-F238E27FC236}">
                <a16:creationId xmlns:a16="http://schemas.microsoft.com/office/drawing/2014/main" id="{EC19F835-926F-BF44-96BE-6C88D193B53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0770" y="6979621"/>
            <a:ext cx="2009686" cy="1339791"/>
          </a:xfrm>
          <a:prstGeom prst="rect">
            <a:avLst/>
          </a:prstGeom>
        </p:spPr>
      </p:pic>
      <p:pic>
        <p:nvPicPr>
          <p:cNvPr id="68" name="図 67" descr="屋内, 建物, 部屋, 床 が含まれている画像&#10;&#10;自動的に生成された説明">
            <a:extLst>
              <a:ext uri="{FF2B5EF4-FFF2-40B4-BE49-F238E27FC236}">
                <a16:creationId xmlns:a16="http://schemas.microsoft.com/office/drawing/2014/main" id="{8C31E166-76F0-B449-9F28-49E3DBA08FE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0769" y="5150603"/>
            <a:ext cx="2043641" cy="1532731"/>
          </a:xfrm>
          <a:prstGeom prst="rect">
            <a:avLst/>
          </a:prstGeom>
        </p:spPr>
      </p:pic>
      <p:pic>
        <p:nvPicPr>
          <p:cNvPr id="69" name="図 68">
            <a:extLst>
              <a:ext uri="{FF2B5EF4-FFF2-40B4-BE49-F238E27FC236}">
                <a16:creationId xmlns:a16="http://schemas.microsoft.com/office/drawing/2014/main" id="{198E3839-65A6-764A-B26C-F67E3FB4964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48080" y="5164510"/>
            <a:ext cx="2033072" cy="1518824"/>
          </a:xfrm>
          <a:prstGeom prst="rect">
            <a:avLst/>
          </a:prstGeom>
        </p:spPr>
      </p:pic>
      <p:sp>
        <p:nvSpPr>
          <p:cNvPr id="70" name="テキスト ボックス 69">
            <a:extLst>
              <a:ext uri="{FF2B5EF4-FFF2-40B4-BE49-F238E27FC236}">
                <a16:creationId xmlns:a16="http://schemas.microsoft.com/office/drawing/2014/main" id="{14BB7811-A2AB-544C-8B83-698004D7DE01}"/>
              </a:ext>
            </a:extLst>
          </p:cNvPr>
          <p:cNvSpPr txBox="1"/>
          <p:nvPr/>
        </p:nvSpPr>
        <p:spPr>
          <a:xfrm>
            <a:off x="549332" y="6674631"/>
            <a:ext cx="5274733" cy="230832"/>
          </a:xfrm>
          <a:prstGeom prst="rect">
            <a:avLst/>
          </a:prstGeom>
          <a:noFill/>
          <a:ln>
            <a:noFill/>
          </a:ln>
        </p:spPr>
        <p:txBody>
          <a:bodyPr wrap="square" rtlCol="0">
            <a:spAutoFit/>
          </a:bodyPr>
          <a:lstStyle/>
          <a:p>
            <a:r>
              <a:rPr kumimoji="1" lang="ja-JP" altLang="en-US" sz="900"/>
              <a:t>通路に仕切りポールを設置し、左右で来館路・退館路の仕分けを行う。</a:t>
            </a:r>
            <a:endParaRPr kumimoji="1" lang="en-US" altLang="ja-JP" sz="900" dirty="0"/>
          </a:p>
        </p:txBody>
      </p:sp>
      <p:sp>
        <p:nvSpPr>
          <p:cNvPr id="71" name="正方形/長方形 70">
            <a:extLst>
              <a:ext uri="{FF2B5EF4-FFF2-40B4-BE49-F238E27FC236}">
                <a16:creationId xmlns:a16="http://schemas.microsoft.com/office/drawing/2014/main" id="{182F1DD7-2B98-454D-AB85-9E7E5425A435}"/>
              </a:ext>
            </a:extLst>
          </p:cNvPr>
          <p:cNvSpPr/>
          <p:nvPr/>
        </p:nvSpPr>
        <p:spPr>
          <a:xfrm>
            <a:off x="2848080" y="6979622"/>
            <a:ext cx="1102128" cy="36933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自主待機</a:t>
            </a:r>
          </a:p>
        </p:txBody>
      </p:sp>
      <p:sp>
        <p:nvSpPr>
          <p:cNvPr id="73" name="正方形/長方形 72">
            <a:extLst>
              <a:ext uri="{FF2B5EF4-FFF2-40B4-BE49-F238E27FC236}">
                <a16:creationId xmlns:a16="http://schemas.microsoft.com/office/drawing/2014/main" id="{71060023-DBE5-674D-AD96-3357BBDF1B8F}"/>
              </a:ext>
            </a:extLst>
          </p:cNvPr>
          <p:cNvSpPr/>
          <p:nvPr/>
        </p:nvSpPr>
        <p:spPr>
          <a:xfrm>
            <a:off x="2848080" y="7464850"/>
            <a:ext cx="1102128" cy="3693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未消毒</a:t>
            </a:r>
            <a:endParaRPr kumimoji="1" lang="ja-JP" altLang="en-US"/>
          </a:p>
        </p:txBody>
      </p:sp>
      <p:sp>
        <p:nvSpPr>
          <p:cNvPr id="74" name="テキスト ボックス 73">
            <a:extLst>
              <a:ext uri="{FF2B5EF4-FFF2-40B4-BE49-F238E27FC236}">
                <a16:creationId xmlns:a16="http://schemas.microsoft.com/office/drawing/2014/main" id="{CBD1C766-05FF-714C-9B92-6C8DB532695A}"/>
              </a:ext>
            </a:extLst>
          </p:cNvPr>
          <p:cNvSpPr txBox="1"/>
          <p:nvPr/>
        </p:nvSpPr>
        <p:spPr>
          <a:xfrm>
            <a:off x="4460529" y="7464850"/>
            <a:ext cx="1976848" cy="369332"/>
          </a:xfrm>
          <a:prstGeom prst="rect">
            <a:avLst/>
          </a:prstGeom>
          <a:noFill/>
          <a:ln>
            <a:noFill/>
          </a:ln>
        </p:spPr>
        <p:txBody>
          <a:bodyPr wrap="square" rtlCol="0">
            <a:spAutoFit/>
          </a:bodyPr>
          <a:lstStyle/>
          <a:p>
            <a:r>
              <a:rPr kumimoji="1" lang="ja-JP" altLang="en-US" sz="900"/>
              <a:t>ドアにマグネットステッカーを</a:t>
            </a:r>
            <a:endParaRPr kumimoji="1" lang="en-US" altLang="ja-JP" sz="900" dirty="0"/>
          </a:p>
          <a:p>
            <a:r>
              <a:rPr lang="ja-JP" altLang="en-US" sz="900"/>
              <a:t>貼り、滞在者在室を明確化する</a:t>
            </a:r>
            <a:endParaRPr lang="en-US" altLang="ja-JP" sz="900" dirty="0"/>
          </a:p>
        </p:txBody>
      </p:sp>
      <p:sp>
        <p:nvSpPr>
          <p:cNvPr id="75" name="正方形/長方形 74">
            <a:extLst>
              <a:ext uri="{FF2B5EF4-FFF2-40B4-BE49-F238E27FC236}">
                <a16:creationId xmlns:a16="http://schemas.microsoft.com/office/drawing/2014/main" id="{F6ECDE39-7F59-5A4D-A8FD-3FC220790068}"/>
              </a:ext>
            </a:extLst>
          </p:cNvPr>
          <p:cNvSpPr/>
          <p:nvPr/>
        </p:nvSpPr>
        <p:spPr>
          <a:xfrm>
            <a:off x="2848080" y="7922050"/>
            <a:ext cx="1102128" cy="369332"/>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消毒済</a:t>
            </a:r>
          </a:p>
        </p:txBody>
      </p:sp>
      <p:sp>
        <p:nvSpPr>
          <p:cNvPr id="76" name="テキスト ボックス 75">
            <a:extLst>
              <a:ext uri="{FF2B5EF4-FFF2-40B4-BE49-F238E27FC236}">
                <a16:creationId xmlns:a16="http://schemas.microsoft.com/office/drawing/2014/main" id="{9A9D8CD6-04F7-9C41-A1EB-9280FDB5E61F}"/>
              </a:ext>
            </a:extLst>
          </p:cNvPr>
          <p:cNvSpPr txBox="1"/>
          <p:nvPr/>
        </p:nvSpPr>
        <p:spPr>
          <a:xfrm>
            <a:off x="315144" y="5193043"/>
            <a:ext cx="323165" cy="369332"/>
          </a:xfrm>
          <a:prstGeom prst="rect">
            <a:avLst/>
          </a:prstGeom>
          <a:noFill/>
          <a:ln>
            <a:noFill/>
          </a:ln>
        </p:spPr>
        <p:txBody>
          <a:bodyPr vert="eaVert" wrap="square" rtlCol="0">
            <a:spAutoFit/>
          </a:bodyPr>
          <a:lstStyle/>
          <a:p>
            <a:r>
              <a:rPr kumimoji="1" lang="ja-JP" altLang="en-US" sz="900"/>
              <a:t>通路</a:t>
            </a:r>
            <a:endParaRPr kumimoji="1" lang="en-US" altLang="ja-JP" sz="900" dirty="0"/>
          </a:p>
        </p:txBody>
      </p:sp>
      <p:sp>
        <p:nvSpPr>
          <p:cNvPr id="77" name="テキスト ボックス 76">
            <a:extLst>
              <a:ext uri="{FF2B5EF4-FFF2-40B4-BE49-F238E27FC236}">
                <a16:creationId xmlns:a16="http://schemas.microsoft.com/office/drawing/2014/main" id="{4F2D0992-0685-B840-89A5-E7F321E83DF0}"/>
              </a:ext>
            </a:extLst>
          </p:cNvPr>
          <p:cNvSpPr txBox="1"/>
          <p:nvPr/>
        </p:nvSpPr>
        <p:spPr>
          <a:xfrm>
            <a:off x="315144" y="6977617"/>
            <a:ext cx="323165" cy="1054320"/>
          </a:xfrm>
          <a:prstGeom prst="rect">
            <a:avLst/>
          </a:prstGeom>
          <a:noFill/>
          <a:ln>
            <a:noFill/>
          </a:ln>
        </p:spPr>
        <p:txBody>
          <a:bodyPr vert="eaVert" wrap="square" rtlCol="0">
            <a:spAutoFit/>
          </a:bodyPr>
          <a:lstStyle/>
          <a:p>
            <a:r>
              <a:rPr kumimoji="1" lang="ja-JP" altLang="en-US" sz="900"/>
              <a:t>客室ドア</a:t>
            </a:r>
            <a:endParaRPr kumimoji="1" lang="en-US" altLang="ja-JP" sz="900" dirty="0"/>
          </a:p>
        </p:txBody>
      </p:sp>
      <p:pic>
        <p:nvPicPr>
          <p:cNvPr id="78" name="図 77">
            <a:extLst>
              <a:ext uri="{FF2B5EF4-FFF2-40B4-BE49-F238E27FC236}">
                <a16:creationId xmlns:a16="http://schemas.microsoft.com/office/drawing/2014/main" id="{3286F4C9-0E87-1044-B9DA-D655640B8052}"/>
              </a:ext>
            </a:extLst>
          </p:cNvPr>
          <p:cNvPicPr>
            <a:picLocks noChangeAspect="1"/>
          </p:cNvPicPr>
          <p:nvPr/>
        </p:nvPicPr>
        <p:blipFill>
          <a:blip r:embed="rId2"/>
          <a:stretch>
            <a:fillRect/>
          </a:stretch>
        </p:blipFill>
        <p:spPr>
          <a:xfrm>
            <a:off x="641378" y="8460954"/>
            <a:ext cx="1108568" cy="842168"/>
          </a:xfrm>
          <a:prstGeom prst="rect">
            <a:avLst/>
          </a:prstGeom>
        </p:spPr>
      </p:pic>
      <p:sp>
        <p:nvSpPr>
          <p:cNvPr id="79" name="テキスト ボックス 78">
            <a:extLst>
              <a:ext uri="{FF2B5EF4-FFF2-40B4-BE49-F238E27FC236}">
                <a16:creationId xmlns:a16="http://schemas.microsoft.com/office/drawing/2014/main" id="{EC1B513A-8FC1-CD49-8AF8-1CDE1774FC66}"/>
              </a:ext>
            </a:extLst>
          </p:cNvPr>
          <p:cNvSpPr txBox="1"/>
          <p:nvPr/>
        </p:nvSpPr>
        <p:spPr>
          <a:xfrm>
            <a:off x="315144" y="8464465"/>
            <a:ext cx="323165" cy="1054320"/>
          </a:xfrm>
          <a:prstGeom prst="rect">
            <a:avLst/>
          </a:prstGeom>
          <a:noFill/>
          <a:ln>
            <a:noFill/>
          </a:ln>
        </p:spPr>
        <p:txBody>
          <a:bodyPr vert="eaVert" wrap="square" rtlCol="0">
            <a:spAutoFit/>
          </a:bodyPr>
          <a:lstStyle/>
          <a:p>
            <a:r>
              <a:rPr kumimoji="1" lang="ja-JP" altLang="en-US" sz="900"/>
              <a:t>エレベータ</a:t>
            </a:r>
            <a:endParaRPr kumimoji="1" lang="en-US" altLang="ja-JP" sz="900" dirty="0"/>
          </a:p>
        </p:txBody>
      </p:sp>
      <p:sp>
        <p:nvSpPr>
          <p:cNvPr id="80" name="正方形/長方形 79">
            <a:extLst>
              <a:ext uri="{FF2B5EF4-FFF2-40B4-BE49-F238E27FC236}">
                <a16:creationId xmlns:a16="http://schemas.microsoft.com/office/drawing/2014/main" id="{F97B7DC2-5273-0747-B4B8-480B5E30A0C9}"/>
              </a:ext>
            </a:extLst>
          </p:cNvPr>
          <p:cNvSpPr/>
          <p:nvPr/>
        </p:nvSpPr>
        <p:spPr>
          <a:xfrm>
            <a:off x="2848080" y="8411739"/>
            <a:ext cx="1102128"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来館路</a:t>
            </a:r>
          </a:p>
        </p:txBody>
      </p:sp>
      <p:sp>
        <p:nvSpPr>
          <p:cNvPr id="81" name="正方形/長方形 80">
            <a:extLst>
              <a:ext uri="{FF2B5EF4-FFF2-40B4-BE49-F238E27FC236}">
                <a16:creationId xmlns:a16="http://schemas.microsoft.com/office/drawing/2014/main" id="{E69C790F-6C32-5241-8A5F-E997687BD29A}"/>
              </a:ext>
            </a:extLst>
          </p:cNvPr>
          <p:cNvSpPr/>
          <p:nvPr/>
        </p:nvSpPr>
        <p:spPr>
          <a:xfrm>
            <a:off x="2848080" y="9281393"/>
            <a:ext cx="1102128" cy="3693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未消毒</a:t>
            </a:r>
            <a:endParaRPr kumimoji="1" lang="ja-JP" altLang="en-US"/>
          </a:p>
        </p:txBody>
      </p:sp>
      <p:sp>
        <p:nvSpPr>
          <p:cNvPr id="83" name="正方形/長方形 82">
            <a:extLst>
              <a:ext uri="{FF2B5EF4-FFF2-40B4-BE49-F238E27FC236}">
                <a16:creationId xmlns:a16="http://schemas.microsoft.com/office/drawing/2014/main" id="{DA3CAD2A-2599-3742-ACC1-FFC5489E6B87}"/>
              </a:ext>
            </a:extLst>
          </p:cNvPr>
          <p:cNvSpPr/>
          <p:nvPr/>
        </p:nvSpPr>
        <p:spPr>
          <a:xfrm>
            <a:off x="2848080" y="8868499"/>
            <a:ext cx="1102128"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退館路</a:t>
            </a:r>
          </a:p>
        </p:txBody>
      </p:sp>
      <p:sp>
        <p:nvSpPr>
          <p:cNvPr id="84" name="テキスト ボックス 83">
            <a:extLst>
              <a:ext uri="{FF2B5EF4-FFF2-40B4-BE49-F238E27FC236}">
                <a16:creationId xmlns:a16="http://schemas.microsoft.com/office/drawing/2014/main" id="{B6F172F7-5554-AF4D-8282-5CDDF0675078}"/>
              </a:ext>
            </a:extLst>
          </p:cNvPr>
          <p:cNvSpPr txBox="1"/>
          <p:nvPr/>
        </p:nvSpPr>
        <p:spPr>
          <a:xfrm>
            <a:off x="4460529" y="8882038"/>
            <a:ext cx="1976848" cy="507831"/>
          </a:xfrm>
          <a:prstGeom prst="rect">
            <a:avLst/>
          </a:prstGeom>
          <a:noFill/>
          <a:ln>
            <a:noFill/>
          </a:ln>
        </p:spPr>
        <p:txBody>
          <a:bodyPr wrap="square" rtlCol="0">
            <a:spAutoFit/>
          </a:bodyPr>
          <a:lstStyle/>
          <a:p>
            <a:r>
              <a:rPr lang="ja-JP" altLang="en-US" sz="900"/>
              <a:t>エレベータに来館路、退館路、見消毒の表示を行い、ゾーンを明確化する</a:t>
            </a:r>
            <a:endParaRPr lang="en-US" altLang="ja-JP" sz="900" dirty="0"/>
          </a:p>
        </p:txBody>
      </p:sp>
      <p:sp>
        <p:nvSpPr>
          <p:cNvPr id="85" name="正方形/長方形 84">
            <a:extLst>
              <a:ext uri="{FF2B5EF4-FFF2-40B4-BE49-F238E27FC236}">
                <a16:creationId xmlns:a16="http://schemas.microsoft.com/office/drawing/2014/main" id="{7B3E74E5-FA11-304A-AFD8-377710578345}"/>
              </a:ext>
            </a:extLst>
          </p:cNvPr>
          <p:cNvSpPr/>
          <p:nvPr/>
        </p:nvSpPr>
        <p:spPr>
          <a:xfrm>
            <a:off x="4981680" y="5217642"/>
            <a:ext cx="1102128" cy="3693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来館路</a:t>
            </a:r>
          </a:p>
        </p:txBody>
      </p:sp>
      <p:sp>
        <p:nvSpPr>
          <p:cNvPr id="86" name="正方形/長方形 85">
            <a:extLst>
              <a:ext uri="{FF2B5EF4-FFF2-40B4-BE49-F238E27FC236}">
                <a16:creationId xmlns:a16="http://schemas.microsoft.com/office/drawing/2014/main" id="{FEA3AE28-D2DD-444E-9913-10E841F24532}"/>
              </a:ext>
            </a:extLst>
          </p:cNvPr>
          <p:cNvSpPr/>
          <p:nvPr/>
        </p:nvSpPr>
        <p:spPr>
          <a:xfrm>
            <a:off x="4981680" y="6270137"/>
            <a:ext cx="1102128" cy="3693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t>未消毒</a:t>
            </a:r>
            <a:endParaRPr kumimoji="1" lang="ja-JP" altLang="en-US"/>
          </a:p>
        </p:txBody>
      </p:sp>
      <p:sp>
        <p:nvSpPr>
          <p:cNvPr id="87" name="正方形/長方形 86">
            <a:extLst>
              <a:ext uri="{FF2B5EF4-FFF2-40B4-BE49-F238E27FC236}">
                <a16:creationId xmlns:a16="http://schemas.microsoft.com/office/drawing/2014/main" id="{39BA0D02-9ADC-634B-8A56-C87B53CE0279}"/>
              </a:ext>
            </a:extLst>
          </p:cNvPr>
          <p:cNvSpPr/>
          <p:nvPr/>
        </p:nvSpPr>
        <p:spPr>
          <a:xfrm>
            <a:off x="4981680" y="5725023"/>
            <a:ext cx="1102128" cy="36933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退館路</a:t>
            </a:r>
          </a:p>
        </p:txBody>
      </p:sp>
      <p:sp>
        <p:nvSpPr>
          <p:cNvPr id="88" name="正方形/長方形 87">
            <a:extLst>
              <a:ext uri="{FF2B5EF4-FFF2-40B4-BE49-F238E27FC236}">
                <a16:creationId xmlns:a16="http://schemas.microsoft.com/office/drawing/2014/main" id="{510B76A2-C152-0C4E-A133-65CECDEFF7CC}"/>
              </a:ext>
            </a:extLst>
          </p:cNvPr>
          <p:cNvSpPr/>
          <p:nvPr/>
        </p:nvSpPr>
        <p:spPr>
          <a:xfrm>
            <a:off x="3429000" y="1574574"/>
            <a:ext cx="288445" cy="242250"/>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a:extLst>
              <a:ext uri="{FF2B5EF4-FFF2-40B4-BE49-F238E27FC236}">
                <a16:creationId xmlns:a16="http://schemas.microsoft.com/office/drawing/2014/main" id="{4EFE654C-0C56-884E-BE7F-5BF09E9D8056}"/>
              </a:ext>
            </a:extLst>
          </p:cNvPr>
          <p:cNvSpPr txBox="1"/>
          <p:nvPr/>
        </p:nvSpPr>
        <p:spPr>
          <a:xfrm>
            <a:off x="3689064" y="1596527"/>
            <a:ext cx="685800" cy="230832"/>
          </a:xfrm>
          <a:prstGeom prst="rect">
            <a:avLst/>
          </a:prstGeom>
          <a:noFill/>
          <a:ln>
            <a:noFill/>
          </a:ln>
        </p:spPr>
        <p:txBody>
          <a:bodyPr wrap="square" rtlCol="0">
            <a:spAutoFit/>
          </a:bodyPr>
          <a:lstStyle/>
          <a:p>
            <a:r>
              <a:rPr kumimoji="1" lang="ja-JP" altLang="en-US" sz="900"/>
              <a:t>退館路</a:t>
            </a:r>
            <a:endParaRPr kumimoji="1" lang="en-US" altLang="ja-JP" sz="900" dirty="0"/>
          </a:p>
        </p:txBody>
      </p:sp>
      <p:sp>
        <p:nvSpPr>
          <p:cNvPr id="90" name="正方形/長方形 89">
            <a:extLst>
              <a:ext uri="{FF2B5EF4-FFF2-40B4-BE49-F238E27FC236}">
                <a16:creationId xmlns:a16="http://schemas.microsoft.com/office/drawing/2014/main" id="{7A8C62FB-4C7D-7E49-AD43-EFE6A8E7DF9A}"/>
              </a:ext>
            </a:extLst>
          </p:cNvPr>
          <p:cNvSpPr/>
          <p:nvPr/>
        </p:nvSpPr>
        <p:spPr>
          <a:xfrm>
            <a:off x="3429000" y="1295174"/>
            <a:ext cx="288445" cy="242250"/>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テキスト ボックス 90">
            <a:extLst>
              <a:ext uri="{FF2B5EF4-FFF2-40B4-BE49-F238E27FC236}">
                <a16:creationId xmlns:a16="http://schemas.microsoft.com/office/drawing/2014/main" id="{97DB669D-8C58-AD42-806B-8B0896375748}"/>
              </a:ext>
            </a:extLst>
          </p:cNvPr>
          <p:cNvSpPr txBox="1"/>
          <p:nvPr/>
        </p:nvSpPr>
        <p:spPr>
          <a:xfrm>
            <a:off x="3689064" y="1317127"/>
            <a:ext cx="685800" cy="230832"/>
          </a:xfrm>
          <a:prstGeom prst="rect">
            <a:avLst/>
          </a:prstGeom>
          <a:noFill/>
          <a:ln>
            <a:noFill/>
          </a:ln>
        </p:spPr>
        <p:txBody>
          <a:bodyPr wrap="square" rtlCol="0">
            <a:spAutoFit/>
          </a:bodyPr>
          <a:lstStyle/>
          <a:p>
            <a:r>
              <a:rPr kumimoji="1" lang="ja-JP" altLang="en-US" sz="900"/>
              <a:t>来館路</a:t>
            </a:r>
            <a:endParaRPr kumimoji="1" lang="en-US" altLang="ja-JP" sz="900" dirty="0"/>
          </a:p>
        </p:txBody>
      </p:sp>
      <p:sp>
        <p:nvSpPr>
          <p:cNvPr id="92" name="正方形/長方形 91">
            <a:extLst>
              <a:ext uri="{FF2B5EF4-FFF2-40B4-BE49-F238E27FC236}">
                <a16:creationId xmlns:a16="http://schemas.microsoft.com/office/drawing/2014/main" id="{15A9EF3C-64AD-E041-BFC3-080387822978}"/>
              </a:ext>
            </a:extLst>
          </p:cNvPr>
          <p:cNvSpPr/>
          <p:nvPr/>
        </p:nvSpPr>
        <p:spPr>
          <a:xfrm>
            <a:off x="4995333" y="1574574"/>
            <a:ext cx="288445" cy="242250"/>
          </a:xfrm>
          <a:prstGeom prst="rect">
            <a:avLst/>
          </a:prstGeom>
          <a:solidFill>
            <a:srgbClr val="FF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テキスト ボックス 92">
            <a:extLst>
              <a:ext uri="{FF2B5EF4-FFF2-40B4-BE49-F238E27FC236}">
                <a16:creationId xmlns:a16="http://schemas.microsoft.com/office/drawing/2014/main" id="{CCB329A1-EA59-674A-90F6-9005287E0629}"/>
              </a:ext>
            </a:extLst>
          </p:cNvPr>
          <p:cNvSpPr txBox="1"/>
          <p:nvPr/>
        </p:nvSpPr>
        <p:spPr>
          <a:xfrm>
            <a:off x="5255397" y="1596527"/>
            <a:ext cx="685800" cy="230832"/>
          </a:xfrm>
          <a:prstGeom prst="rect">
            <a:avLst/>
          </a:prstGeom>
          <a:noFill/>
          <a:ln>
            <a:noFill/>
          </a:ln>
        </p:spPr>
        <p:txBody>
          <a:bodyPr wrap="square" rtlCol="0">
            <a:spAutoFit/>
          </a:bodyPr>
          <a:lstStyle/>
          <a:p>
            <a:r>
              <a:rPr kumimoji="1" lang="ja-JP" altLang="en-US" sz="900"/>
              <a:t>未消毒</a:t>
            </a:r>
            <a:endParaRPr kumimoji="1" lang="en-US" altLang="ja-JP" sz="900" dirty="0"/>
          </a:p>
        </p:txBody>
      </p:sp>
      <p:sp>
        <p:nvSpPr>
          <p:cNvPr id="94" name="正方形/長方形 93">
            <a:extLst>
              <a:ext uri="{FF2B5EF4-FFF2-40B4-BE49-F238E27FC236}">
                <a16:creationId xmlns:a16="http://schemas.microsoft.com/office/drawing/2014/main" id="{C11A756F-F804-AE45-B3DF-9F547B4EF522}"/>
              </a:ext>
            </a:extLst>
          </p:cNvPr>
          <p:cNvSpPr/>
          <p:nvPr/>
        </p:nvSpPr>
        <p:spPr>
          <a:xfrm>
            <a:off x="4995333" y="1295174"/>
            <a:ext cx="288445" cy="242250"/>
          </a:xfrm>
          <a:prstGeom prst="rect">
            <a:avLst/>
          </a:prstGeom>
          <a:solidFill>
            <a:schemeClr val="accent2">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テキスト ボックス 94">
            <a:extLst>
              <a:ext uri="{FF2B5EF4-FFF2-40B4-BE49-F238E27FC236}">
                <a16:creationId xmlns:a16="http://schemas.microsoft.com/office/drawing/2014/main" id="{2E5F33C7-5434-4644-B26D-78C7CEDD73A5}"/>
              </a:ext>
            </a:extLst>
          </p:cNvPr>
          <p:cNvSpPr txBox="1"/>
          <p:nvPr/>
        </p:nvSpPr>
        <p:spPr>
          <a:xfrm>
            <a:off x="5255397" y="1317127"/>
            <a:ext cx="685800" cy="230832"/>
          </a:xfrm>
          <a:prstGeom prst="rect">
            <a:avLst/>
          </a:prstGeom>
          <a:noFill/>
          <a:ln>
            <a:noFill/>
          </a:ln>
        </p:spPr>
        <p:txBody>
          <a:bodyPr wrap="square" rtlCol="0">
            <a:spAutoFit/>
          </a:bodyPr>
          <a:lstStyle/>
          <a:p>
            <a:r>
              <a:rPr kumimoji="1" lang="ja-JP" altLang="en-US" sz="900"/>
              <a:t>待機中</a:t>
            </a:r>
            <a:endParaRPr kumimoji="1" lang="en-US" altLang="ja-JP" sz="900" dirty="0"/>
          </a:p>
        </p:txBody>
      </p:sp>
      <p:sp>
        <p:nvSpPr>
          <p:cNvPr id="97" name="正方形/長方形 96">
            <a:extLst>
              <a:ext uri="{FF2B5EF4-FFF2-40B4-BE49-F238E27FC236}">
                <a16:creationId xmlns:a16="http://schemas.microsoft.com/office/drawing/2014/main" id="{D1969B39-FA80-C945-9FCC-CC88EEC322D8}"/>
              </a:ext>
            </a:extLst>
          </p:cNvPr>
          <p:cNvSpPr/>
          <p:nvPr/>
        </p:nvSpPr>
        <p:spPr>
          <a:xfrm>
            <a:off x="2273300" y="3000974"/>
            <a:ext cx="355600" cy="353885"/>
          </a:xfrm>
          <a:prstGeom prst="rect">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正方形/長方形 97">
            <a:extLst>
              <a:ext uri="{FF2B5EF4-FFF2-40B4-BE49-F238E27FC236}">
                <a16:creationId xmlns:a16="http://schemas.microsoft.com/office/drawing/2014/main" id="{F8328FDB-076B-6F42-8D67-0B33EC56ED60}"/>
              </a:ext>
            </a:extLst>
          </p:cNvPr>
          <p:cNvSpPr/>
          <p:nvPr/>
        </p:nvSpPr>
        <p:spPr>
          <a:xfrm>
            <a:off x="1689100" y="3373507"/>
            <a:ext cx="939798" cy="121571"/>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正方形/長方形 99">
            <a:extLst>
              <a:ext uri="{FF2B5EF4-FFF2-40B4-BE49-F238E27FC236}">
                <a16:creationId xmlns:a16="http://schemas.microsoft.com/office/drawing/2014/main" id="{22CCCE30-90D8-7142-A55B-86508D7FD7BF}"/>
              </a:ext>
            </a:extLst>
          </p:cNvPr>
          <p:cNvSpPr/>
          <p:nvPr/>
        </p:nvSpPr>
        <p:spPr>
          <a:xfrm>
            <a:off x="613833" y="3000974"/>
            <a:ext cx="520700" cy="465568"/>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a:extLst>
              <a:ext uri="{FF2B5EF4-FFF2-40B4-BE49-F238E27FC236}">
                <a16:creationId xmlns:a16="http://schemas.microsoft.com/office/drawing/2014/main" id="{29A005C0-3BC1-8E4C-A6EC-F14AF54CC6F9}"/>
              </a:ext>
            </a:extLst>
          </p:cNvPr>
          <p:cNvSpPr/>
          <p:nvPr/>
        </p:nvSpPr>
        <p:spPr>
          <a:xfrm>
            <a:off x="5892800" y="1574574"/>
            <a:ext cx="288445" cy="242250"/>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テキスト ボックス 101">
            <a:extLst>
              <a:ext uri="{FF2B5EF4-FFF2-40B4-BE49-F238E27FC236}">
                <a16:creationId xmlns:a16="http://schemas.microsoft.com/office/drawing/2014/main" id="{301D1051-630C-6049-929C-838BEEB18E85}"/>
              </a:ext>
            </a:extLst>
          </p:cNvPr>
          <p:cNvSpPr txBox="1"/>
          <p:nvPr/>
        </p:nvSpPr>
        <p:spPr>
          <a:xfrm>
            <a:off x="6152864" y="1596527"/>
            <a:ext cx="685800" cy="230832"/>
          </a:xfrm>
          <a:prstGeom prst="rect">
            <a:avLst/>
          </a:prstGeom>
          <a:noFill/>
          <a:ln>
            <a:noFill/>
          </a:ln>
        </p:spPr>
        <p:txBody>
          <a:bodyPr wrap="square" rtlCol="0">
            <a:spAutoFit/>
          </a:bodyPr>
          <a:lstStyle/>
          <a:p>
            <a:r>
              <a:rPr kumimoji="1" lang="ja-JP" altLang="en-US" sz="900"/>
              <a:t>消毒済</a:t>
            </a:r>
            <a:endParaRPr kumimoji="1" lang="en-US" altLang="ja-JP" sz="900" dirty="0"/>
          </a:p>
        </p:txBody>
      </p:sp>
      <p:sp>
        <p:nvSpPr>
          <p:cNvPr id="103" name="正方形/長方形 102">
            <a:extLst>
              <a:ext uri="{FF2B5EF4-FFF2-40B4-BE49-F238E27FC236}">
                <a16:creationId xmlns:a16="http://schemas.microsoft.com/office/drawing/2014/main" id="{1C935A55-ED1D-EC44-903D-84FA02CBBBCF}"/>
              </a:ext>
            </a:extLst>
          </p:cNvPr>
          <p:cNvSpPr/>
          <p:nvPr/>
        </p:nvSpPr>
        <p:spPr>
          <a:xfrm>
            <a:off x="5558366" y="3000973"/>
            <a:ext cx="813858" cy="465569"/>
          </a:xfrm>
          <a:prstGeom prst="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正方形/長方形 103">
            <a:extLst>
              <a:ext uri="{FF2B5EF4-FFF2-40B4-BE49-F238E27FC236}">
                <a16:creationId xmlns:a16="http://schemas.microsoft.com/office/drawing/2014/main" id="{F4284903-7086-A34E-8090-4E6ADF9AC7A0}"/>
              </a:ext>
            </a:extLst>
          </p:cNvPr>
          <p:cNvSpPr/>
          <p:nvPr/>
        </p:nvSpPr>
        <p:spPr>
          <a:xfrm>
            <a:off x="5892800" y="1295174"/>
            <a:ext cx="288445" cy="242250"/>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5" name="テキスト ボックス 104">
            <a:extLst>
              <a:ext uri="{FF2B5EF4-FFF2-40B4-BE49-F238E27FC236}">
                <a16:creationId xmlns:a16="http://schemas.microsoft.com/office/drawing/2014/main" id="{E0BC7E16-E45D-EE48-BD4E-81E58F963706}"/>
              </a:ext>
            </a:extLst>
          </p:cNvPr>
          <p:cNvSpPr txBox="1"/>
          <p:nvPr/>
        </p:nvSpPr>
        <p:spPr>
          <a:xfrm>
            <a:off x="6152864" y="1317127"/>
            <a:ext cx="685800" cy="230832"/>
          </a:xfrm>
          <a:prstGeom prst="rect">
            <a:avLst/>
          </a:prstGeom>
          <a:noFill/>
          <a:ln>
            <a:noFill/>
          </a:ln>
        </p:spPr>
        <p:txBody>
          <a:bodyPr wrap="square" rtlCol="0">
            <a:spAutoFit/>
          </a:bodyPr>
          <a:lstStyle/>
          <a:p>
            <a:r>
              <a:rPr kumimoji="1" lang="ja-JP" altLang="en-US" sz="900"/>
              <a:t>禁止</a:t>
            </a:r>
            <a:endParaRPr kumimoji="1" lang="en-US" altLang="ja-JP" sz="900" dirty="0"/>
          </a:p>
        </p:txBody>
      </p:sp>
      <p:sp>
        <p:nvSpPr>
          <p:cNvPr id="106" name="正方形/長方形 105">
            <a:extLst>
              <a:ext uri="{FF2B5EF4-FFF2-40B4-BE49-F238E27FC236}">
                <a16:creationId xmlns:a16="http://schemas.microsoft.com/office/drawing/2014/main" id="{D39E066D-39C9-A543-A3E7-0321A877670C}"/>
              </a:ext>
            </a:extLst>
          </p:cNvPr>
          <p:cNvSpPr/>
          <p:nvPr/>
        </p:nvSpPr>
        <p:spPr>
          <a:xfrm>
            <a:off x="5562600" y="3471106"/>
            <a:ext cx="809624" cy="625191"/>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正方形/長方形 106">
            <a:extLst>
              <a:ext uri="{FF2B5EF4-FFF2-40B4-BE49-F238E27FC236}">
                <a16:creationId xmlns:a16="http://schemas.microsoft.com/office/drawing/2014/main" id="{0A092472-6F4F-0942-922A-86875194568B}"/>
              </a:ext>
            </a:extLst>
          </p:cNvPr>
          <p:cNvSpPr/>
          <p:nvPr/>
        </p:nvSpPr>
        <p:spPr>
          <a:xfrm>
            <a:off x="601132" y="1947106"/>
            <a:ext cx="5771091" cy="226089"/>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正方形/長方形 107">
            <a:extLst>
              <a:ext uri="{FF2B5EF4-FFF2-40B4-BE49-F238E27FC236}">
                <a16:creationId xmlns:a16="http://schemas.microsoft.com/office/drawing/2014/main" id="{68CD5D62-DD5E-7C44-82B0-0B23E44C1DB2}"/>
              </a:ext>
            </a:extLst>
          </p:cNvPr>
          <p:cNvSpPr/>
          <p:nvPr/>
        </p:nvSpPr>
        <p:spPr>
          <a:xfrm>
            <a:off x="601132" y="4639506"/>
            <a:ext cx="5771091" cy="226089"/>
          </a:xfrm>
          <a:prstGeom prst="rect">
            <a:avLst/>
          </a:prstGeom>
          <a:solidFill>
            <a:srgbClr val="7030A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C1162CEF-6DC6-4A44-9B17-E007F509155C}"/>
              </a:ext>
            </a:extLst>
          </p:cNvPr>
          <p:cNvCxnSpPr>
            <a:cxnSpLocks/>
          </p:cNvCxnSpPr>
          <p:nvPr/>
        </p:nvCxnSpPr>
        <p:spPr>
          <a:xfrm>
            <a:off x="1749946" y="2841167"/>
            <a:ext cx="4336066"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16" name="直線コネクタ 115">
            <a:extLst>
              <a:ext uri="{FF2B5EF4-FFF2-40B4-BE49-F238E27FC236}">
                <a16:creationId xmlns:a16="http://schemas.microsoft.com/office/drawing/2014/main" id="{57E668F8-D1A9-7849-B245-C6D8C7E80579}"/>
              </a:ext>
            </a:extLst>
          </p:cNvPr>
          <p:cNvCxnSpPr>
            <a:cxnSpLocks/>
          </p:cNvCxnSpPr>
          <p:nvPr/>
        </p:nvCxnSpPr>
        <p:spPr>
          <a:xfrm>
            <a:off x="747584" y="3984167"/>
            <a:ext cx="4689699"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18" name="直線コネクタ 117">
            <a:extLst>
              <a:ext uri="{FF2B5EF4-FFF2-40B4-BE49-F238E27FC236}">
                <a16:creationId xmlns:a16="http://schemas.microsoft.com/office/drawing/2014/main" id="{1E80D309-020D-9C4F-92FB-533AA8D1EAF3}"/>
              </a:ext>
            </a:extLst>
          </p:cNvPr>
          <p:cNvCxnSpPr>
            <a:cxnSpLocks/>
            <a:endCxn id="53" idx="0"/>
          </p:cNvCxnSpPr>
          <p:nvPr/>
        </p:nvCxnSpPr>
        <p:spPr>
          <a:xfrm>
            <a:off x="747584" y="3829707"/>
            <a:ext cx="2348864" cy="342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D2FD3D7C-7660-B14C-ACDA-F55939DF94AD}"/>
              </a:ext>
            </a:extLst>
          </p:cNvPr>
          <p:cNvCxnSpPr>
            <a:cxnSpLocks/>
          </p:cNvCxnSpPr>
          <p:nvPr/>
        </p:nvCxnSpPr>
        <p:spPr>
          <a:xfrm>
            <a:off x="3096448" y="3062462"/>
            <a:ext cx="0" cy="62209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E8CF191F-5BA5-8942-B61A-7F644BFD5B7A}"/>
              </a:ext>
            </a:extLst>
          </p:cNvPr>
          <p:cNvCxnSpPr>
            <a:cxnSpLocks/>
          </p:cNvCxnSpPr>
          <p:nvPr/>
        </p:nvCxnSpPr>
        <p:spPr>
          <a:xfrm>
            <a:off x="2628898" y="2984041"/>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65030F34-6221-0342-810F-CF976873A4D2}"/>
              </a:ext>
            </a:extLst>
          </p:cNvPr>
          <p:cNvCxnSpPr>
            <a:cxnSpLocks/>
          </p:cNvCxnSpPr>
          <p:nvPr/>
        </p:nvCxnSpPr>
        <p:spPr>
          <a:xfrm>
            <a:off x="2628898" y="1434851"/>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29" name="テキスト ボックス 128">
            <a:extLst>
              <a:ext uri="{FF2B5EF4-FFF2-40B4-BE49-F238E27FC236}">
                <a16:creationId xmlns:a16="http://schemas.microsoft.com/office/drawing/2014/main" id="{745DD211-C7A8-DC4D-A24F-023C852AEB4C}"/>
              </a:ext>
            </a:extLst>
          </p:cNvPr>
          <p:cNvSpPr txBox="1"/>
          <p:nvPr/>
        </p:nvSpPr>
        <p:spPr>
          <a:xfrm>
            <a:off x="2540397" y="1528724"/>
            <a:ext cx="685800" cy="230832"/>
          </a:xfrm>
          <a:prstGeom prst="rect">
            <a:avLst/>
          </a:prstGeom>
          <a:noFill/>
          <a:ln>
            <a:noFill/>
          </a:ln>
        </p:spPr>
        <p:txBody>
          <a:bodyPr wrap="square" rtlCol="0">
            <a:spAutoFit/>
          </a:bodyPr>
          <a:lstStyle/>
          <a:p>
            <a:r>
              <a:rPr kumimoji="1" lang="ja-JP" altLang="en-US" sz="900"/>
              <a:t>仕切り</a:t>
            </a:r>
            <a:endParaRPr kumimoji="1" lang="en-US" altLang="ja-JP" sz="900" dirty="0"/>
          </a:p>
        </p:txBody>
      </p:sp>
      <p:cxnSp>
        <p:nvCxnSpPr>
          <p:cNvPr id="130" name="直線コネクタ 129">
            <a:extLst>
              <a:ext uri="{FF2B5EF4-FFF2-40B4-BE49-F238E27FC236}">
                <a16:creationId xmlns:a16="http://schemas.microsoft.com/office/drawing/2014/main" id="{0DDCC8A3-EDF9-4843-8D53-9598DF8EE088}"/>
              </a:ext>
            </a:extLst>
          </p:cNvPr>
          <p:cNvCxnSpPr>
            <a:cxnSpLocks/>
          </p:cNvCxnSpPr>
          <p:nvPr/>
        </p:nvCxnSpPr>
        <p:spPr>
          <a:xfrm>
            <a:off x="701857" y="2855572"/>
            <a:ext cx="420777" cy="0"/>
          </a:xfrm>
          <a:prstGeom prst="line">
            <a:avLst/>
          </a:prstGeom>
          <a:ln w="12700">
            <a:solidFill>
              <a:srgbClr val="FF000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C249CF2F-C0D6-5543-9272-215C13B36C9C}"/>
              </a:ext>
            </a:extLst>
          </p:cNvPr>
          <p:cNvSpPr txBox="1"/>
          <p:nvPr/>
        </p:nvSpPr>
        <p:spPr>
          <a:xfrm>
            <a:off x="578339" y="517563"/>
            <a:ext cx="5793883" cy="507831"/>
          </a:xfrm>
          <a:prstGeom prst="rect">
            <a:avLst/>
          </a:prstGeom>
          <a:noFill/>
          <a:ln>
            <a:noFill/>
          </a:ln>
        </p:spPr>
        <p:txBody>
          <a:bodyPr wrap="square" rtlCol="0">
            <a:spAutoFit/>
          </a:bodyPr>
          <a:lstStyle/>
          <a:p>
            <a:r>
              <a:rPr lang="ja-JP" altLang="en-US" sz="900"/>
              <a:t>各事業所施設でゾーニング計画を立てます。ゾーニングの施工完了後、計画通りに実施されているか管理者がチェックを行います。</a:t>
            </a:r>
            <a:endParaRPr lang="en-US" altLang="ja-JP" sz="900" dirty="0"/>
          </a:p>
          <a:p>
            <a:r>
              <a:rPr lang="en-US" altLang="ja-JP" sz="900" dirty="0"/>
              <a:t>6</a:t>
            </a:r>
            <a:r>
              <a:rPr lang="ja-JP" altLang="en-US" sz="900"/>
              <a:t>時間おきにゾーニング状況が保持さているか、チェックを行いチェック内容を記録簿に記載します。</a:t>
            </a:r>
            <a:endParaRPr lang="en-US" altLang="ja-JP" sz="900" dirty="0"/>
          </a:p>
        </p:txBody>
      </p:sp>
      <p:sp>
        <p:nvSpPr>
          <p:cNvPr id="2" name="スライド番号プレースホルダー 1">
            <a:extLst>
              <a:ext uri="{FF2B5EF4-FFF2-40B4-BE49-F238E27FC236}">
                <a16:creationId xmlns:a16="http://schemas.microsoft.com/office/drawing/2014/main" id="{7C7461C1-A672-6745-8207-C2AE6BD71F82}"/>
              </a:ext>
            </a:extLst>
          </p:cNvPr>
          <p:cNvSpPr>
            <a:spLocks noGrp="1"/>
          </p:cNvSpPr>
          <p:nvPr>
            <p:ph type="sldNum" sz="quarter" idx="12"/>
          </p:nvPr>
        </p:nvSpPr>
        <p:spPr/>
        <p:txBody>
          <a:bodyPr/>
          <a:lstStyle/>
          <a:p>
            <a:fld id="{D26F39CE-828E-974C-A2DD-8D56C23B278A}" type="slidenum">
              <a:rPr kumimoji="1" lang="ja-JP" altLang="en-US" smtClean="0"/>
              <a:t>18</a:t>
            </a:fld>
            <a:endParaRPr kumimoji="1" lang="ja-JP" altLang="en-US"/>
          </a:p>
        </p:txBody>
      </p:sp>
    </p:spTree>
    <p:extLst>
      <p:ext uri="{BB962C8B-B14F-4D97-AF65-F5344CB8AC3E}">
        <p14:creationId xmlns:p14="http://schemas.microsoft.com/office/powerpoint/2010/main" val="357219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56E26DA3-2B5C-2449-BFDF-955E0DC8EB1F}"/>
              </a:ext>
            </a:extLst>
          </p:cNvPr>
          <p:cNvSpPr txBox="1"/>
          <p:nvPr/>
        </p:nvSpPr>
        <p:spPr>
          <a:xfrm>
            <a:off x="549332" y="626195"/>
            <a:ext cx="3569368" cy="307777"/>
          </a:xfrm>
          <a:prstGeom prst="rect">
            <a:avLst/>
          </a:prstGeom>
          <a:noFill/>
          <a:ln>
            <a:noFill/>
          </a:ln>
        </p:spPr>
        <p:txBody>
          <a:bodyPr wrap="square" rtlCol="0">
            <a:spAutoFit/>
          </a:bodyPr>
          <a:lstStyle/>
          <a:p>
            <a:r>
              <a:rPr kumimoji="1" lang="ja-JP" altLang="en-US" sz="1400"/>
              <a:t>ゾーニング　設置方法</a:t>
            </a:r>
            <a:endParaRPr kumimoji="1" lang="en-US" altLang="ja-JP" sz="1400" dirty="0"/>
          </a:p>
        </p:txBody>
      </p:sp>
      <p:pic>
        <p:nvPicPr>
          <p:cNvPr id="6" name="図 5">
            <a:extLst>
              <a:ext uri="{FF2B5EF4-FFF2-40B4-BE49-F238E27FC236}">
                <a16:creationId xmlns:a16="http://schemas.microsoft.com/office/drawing/2014/main" id="{5E193978-067E-2540-8BC2-58A73835FB37}"/>
              </a:ext>
            </a:extLst>
          </p:cNvPr>
          <p:cNvPicPr>
            <a:picLocks noChangeAspect="1"/>
          </p:cNvPicPr>
          <p:nvPr/>
        </p:nvPicPr>
        <p:blipFill>
          <a:blip r:embed="rId2"/>
          <a:stretch>
            <a:fillRect/>
          </a:stretch>
        </p:blipFill>
        <p:spPr>
          <a:xfrm>
            <a:off x="549332" y="4093495"/>
            <a:ext cx="1903185" cy="1903185"/>
          </a:xfrm>
          <a:prstGeom prst="rect">
            <a:avLst/>
          </a:prstGeom>
        </p:spPr>
      </p:pic>
      <p:sp>
        <p:nvSpPr>
          <p:cNvPr id="7" name="テキスト ボックス 6">
            <a:extLst>
              <a:ext uri="{FF2B5EF4-FFF2-40B4-BE49-F238E27FC236}">
                <a16:creationId xmlns:a16="http://schemas.microsoft.com/office/drawing/2014/main" id="{08EC4F63-F252-054F-81A6-36579853497E}"/>
              </a:ext>
            </a:extLst>
          </p:cNvPr>
          <p:cNvSpPr txBox="1"/>
          <p:nvPr/>
        </p:nvSpPr>
        <p:spPr>
          <a:xfrm>
            <a:off x="2635323" y="5402516"/>
            <a:ext cx="2966753" cy="230832"/>
          </a:xfrm>
          <a:prstGeom prst="rect">
            <a:avLst/>
          </a:prstGeom>
          <a:noFill/>
          <a:ln>
            <a:noFill/>
          </a:ln>
        </p:spPr>
        <p:txBody>
          <a:bodyPr wrap="square" rtlCol="0">
            <a:spAutoFit/>
          </a:bodyPr>
          <a:lstStyle/>
          <a:p>
            <a:r>
              <a:rPr kumimoji="1" lang="ja-JP" altLang="en-US" sz="900"/>
              <a:t>ブルーシートロールを経路に敷いてください。</a:t>
            </a:r>
            <a:endParaRPr kumimoji="1" lang="en-US" altLang="ja-JP" sz="900" dirty="0"/>
          </a:p>
        </p:txBody>
      </p:sp>
      <p:sp>
        <p:nvSpPr>
          <p:cNvPr id="8" name="正方形/長方形 7">
            <a:extLst>
              <a:ext uri="{FF2B5EF4-FFF2-40B4-BE49-F238E27FC236}">
                <a16:creationId xmlns:a16="http://schemas.microsoft.com/office/drawing/2014/main" id="{6CD3FBEE-E12A-5B49-A2ED-1917A795FE1D}"/>
              </a:ext>
            </a:extLst>
          </p:cNvPr>
          <p:cNvSpPr/>
          <p:nvPr/>
        </p:nvSpPr>
        <p:spPr>
          <a:xfrm>
            <a:off x="549332" y="3622802"/>
            <a:ext cx="5938554" cy="6422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EFA3E317-39F0-EB47-AAFB-E455151C5819}"/>
              </a:ext>
            </a:extLst>
          </p:cNvPr>
          <p:cNvSpPr/>
          <p:nvPr/>
        </p:nvSpPr>
        <p:spPr>
          <a:xfrm>
            <a:off x="2635323" y="5010138"/>
            <a:ext cx="2699584" cy="3077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r>
              <a:rPr lang="ja-JP" altLang="en-US"/>
              <a:t>経路</a:t>
            </a:r>
            <a:endParaRPr kumimoji="1" lang="ja-JP" altLang="en-US"/>
          </a:p>
        </p:txBody>
      </p:sp>
      <p:sp>
        <p:nvSpPr>
          <p:cNvPr id="11" name="正方形/長方形 10">
            <a:extLst>
              <a:ext uri="{FF2B5EF4-FFF2-40B4-BE49-F238E27FC236}">
                <a16:creationId xmlns:a16="http://schemas.microsoft.com/office/drawing/2014/main" id="{FB43EDCD-0521-B54A-BA69-CF8C524ECD18}"/>
              </a:ext>
            </a:extLst>
          </p:cNvPr>
          <p:cNvSpPr/>
          <p:nvPr/>
        </p:nvSpPr>
        <p:spPr>
          <a:xfrm>
            <a:off x="549332" y="2882573"/>
            <a:ext cx="5938554" cy="642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EDC7DEA5-FDD1-714A-9959-467DE14D5ED1}"/>
              </a:ext>
            </a:extLst>
          </p:cNvPr>
          <p:cNvSpPr/>
          <p:nvPr/>
        </p:nvSpPr>
        <p:spPr>
          <a:xfrm>
            <a:off x="2405145" y="1620934"/>
            <a:ext cx="2699584" cy="3077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pic>
        <p:nvPicPr>
          <p:cNvPr id="13" name="図 12">
            <a:extLst>
              <a:ext uri="{FF2B5EF4-FFF2-40B4-BE49-F238E27FC236}">
                <a16:creationId xmlns:a16="http://schemas.microsoft.com/office/drawing/2014/main" id="{4FCFFD8C-6FD8-644C-B63E-FEE0EE4EFDD6}"/>
              </a:ext>
            </a:extLst>
          </p:cNvPr>
          <p:cNvPicPr>
            <a:picLocks noChangeAspect="1"/>
          </p:cNvPicPr>
          <p:nvPr/>
        </p:nvPicPr>
        <p:blipFill>
          <a:blip r:embed="rId3"/>
          <a:stretch>
            <a:fillRect/>
          </a:stretch>
        </p:blipFill>
        <p:spPr>
          <a:xfrm>
            <a:off x="1622021" y="2720387"/>
            <a:ext cx="518885" cy="853429"/>
          </a:xfrm>
          <a:prstGeom prst="rect">
            <a:avLst/>
          </a:prstGeom>
        </p:spPr>
      </p:pic>
      <p:pic>
        <p:nvPicPr>
          <p:cNvPr id="14" name="図 13">
            <a:extLst>
              <a:ext uri="{FF2B5EF4-FFF2-40B4-BE49-F238E27FC236}">
                <a16:creationId xmlns:a16="http://schemas.microsoft.com/office/drawing/2014/main" id="{56632198-5A65-9743-941D-5278B5E29CDE}"/>
              </a:ext>
            </a:extLst>
          </p:cNvPr>
          <p:cNvPicPr>
            <a:picLocks noChangeAspect="1"/>
          </p:cNvPicPr>
          <p:nvPr/>
        </p:nvPicPr>
        <p:blipFill>
          <a:blip r:embed="rId3"/>
          <a:stretch>
            <a:fillRect/>
          </a:stretch>
        </p:blipFill>
        <p:spPr>
          <a:xfrm>
            <a:off x="3754937" y="2720387"/>
            <a:ext cx="518885" cy="853429"/>
          </a:xfrm>
          <a:prstGeom prst="rect">
            <a:avLst/>
          </a:prstGeom>
        </p:spPr>
      </p:pic>
      <p:pic>
        <p:nvPicPr>
          <p:cNvPr id="15" name="図 14">
            <a:extLst>
              <a:ext uri="{FF2B5EF4-FFF2-40B4-BE49-F238E27FC236}">
                <a16:creationId xmlns:a16="http://schemas.microsoft.com/office/drawing/2014/main" id="{6BACB280-9875-8745-A004-971415B87FC2}"/>
              </a:ext>
            </a:extLst>
          </p:cNvPr>
          <p:cNvPicPr>
            <a:picLocks noChangeAspect="1"/>
          </p:cNvPicPr>
          <p:nvPr/>
        </p:nvPicPr>
        <p:blipFill>
          <a:blip r:embed="rId4"/>
          <a:stretch>
            <a:fillRect/>
          </a:stretch>
        </p:blipFill>
        <p:spPr>
          <a:xfrm>
            <a:off x="614646" y="1196706"/>
            <a:ext cx="1460500" cy="1460500"/>
          </a:xfrm>
          <a:prstGeom prst="rect">
            <a:avLst/>
          </a:prstGeom>
        </p:spPr>
      </p:pic>
      <p:sp>
        <p:nvSpPr>
          <p:cNvPr id="16" name="テキスト ボックス 15">
            <a:extLst>
              <a:ext uri="{FF2B5EF4-FFF2-40B4-BE49-F238E27FC236}">
                <a16:creationId xmlns:a16="http://schemas.microsoft.com/office/drawing/2014/main" id="{5DE83125-8A11-9249-A88A-185074749D71}"/>
              </a:ext>
            </a:extLst>
          </p:cNvPr>
          <p:cNvSpPr txBox="1"/>
          <p:nvPr/>
        </p:nvSpPr>
        <p:spPr>
          <a:xfrm>
            <a:off x="2405145" y="1977697"/>
            <a:ext cx="2879667" cy="230832"/>
          </a:xfrm>
          <a:prstGeom prst="rect">
            <a:avLst/>
          </a:prstGeom>
          <a:noFill/>
          <a:ln>
            <a:noFill/>
          </a:ln>
        </p:spPr>
        <p:txBody>
          <a:bodyPr wrap="square" rtlCol="0">
            <a:spAutoFit/>
          </a:bodyPr>
          <a:lstStyle/>
          <a:p>
            <a:r>
              <a:rPr kumimoji="1" lang="ja-JP" altLang="en-US" sz="900"/>
              <a:t>ホワイトシートロールを経路に敷いてください。</a:t>
            </a:r>
            <a:endParaRPr kumimoji="1" lang="en-US" altLang="ja-JP" sz="900" dirty="0"/>
          </a:p>
        </p:txBody>
      </p:sp>
      <p:pic>
        <p:nvPicPr>
          <p:cNvPr id="17" name="図 16">
            <a:extLst>
              <a:ext uri="{FF2B5EF4-FFF2-40B4-BE49-F238E27FC236}">
                <a16:creationId xmlns:a16="http://schemas.microsoft.com/office/drawing/2014/main" id="{846E7FCD-5626-D244-9D51-66A56A5AA43E}"/>
              </a:ext>
            </a:extLst>
          </p:cNvPr>
          <p:cNvPicPr>
            <a:picLocks noChangeAspect="1"/>
          </p:cNvPicPr>
          <p:nvPr/>
        </p:nvPicPr>
        <p:blipFill>
          <a:blip r:embed="rId3"/>
          <a:stretch>
            <a:fillRect/>
          </a:stretch>
        </p:blipFill>
        <p:spPr>
          <a:xfrm>
            <a:off x="5887853" y="2720387"/>
            <a:ext cx="518885" cy="853429"/>
          </a:xfrm>
          <a:prstGeom prst="rect">
            <a:avLst/>
          </a:prstGeom>
        </p:spPr>
      </p:pic>
      <p:sp>
        <p:nvSpPr>
          <p:cNvPr id="18" name="テキスト ボックス 17">
            <a:extLst>
              <a:ext uri="{FF2B5EF4-FFF2-40B4-BE49-F238E27FC236}">
                <a16:creationId xmlns:a16="http://schemas.microsoft.com/office/drawing/2014/main" id="{7732C0EB-EBCB-6A4B-9126-0DE8F17DC421}"/>
              </a:ext>
            </a:extLst>
          </p:cNvPr>
          <p:cNvSpPr txBox="1"/>
          <p:nvPr/>
        </p:nvSpPr>
        <p:spPr>
          <a:xfrm>
            <a:off x="3037115" y="2354773"/>
            <a:ext cx="3254828" cy="230832"/>
          </a:xfrm>
          <a:prstGeom prst="rect">
            <a:avLst/>
          </a:prstGeom>
          <a:noFill/>
          <a:ln>
            <a:noFill/>
          </a:ln>
        </p:spPr>
        <p:txBody>
          <a:bodyPr wrap="square" rtlCol="0">
            <a:spAutoFit/>
          </a:bodyPr>
          <a:lstStyle/>
          <a:p>
            <a:r>
              <a:rPr kumimoji="1" lang="ja-JP" altLang="en-US" sz="900"/>
              <a:t>経路を仕切るカラーコーンを</a:t>
            </a:r>
            <a:r>
              <a:rPr kumimoji="1" lang="en-US" altLang="ja-JP" sz="900" dirty="0"/>
              <a:t>5m</a:t>
            </a:r>
            <a:r>
              <a:rPr lang="ja-JP" altLang="en-US" sz="900"/>
              <a:t>間隔で設置してください。</a:t>
            </a:r>
            <a:endParaRPr kumimoji="1" lang="en-US" altLang="ja-JP" sz="900" dirty="0"/>
          </a:p>
        </p:txBody>
      </p:sp>
      <p:cxnSp>
        <p:nvCxnSpPr>
          <p:cNvPr id="20" name="直線矢印コネクタ 19">
            <a:extLst>
              <a:ext uri="{FF2B5EF4-FFF2-40B4-BE49-F238E27FC236}">
                <a16:creationId xmlns:a16="http://schemas.microsoft.com/office/drawing/2014/main" id="{F0953895-572C-DE41-A4EE-FDA15AF2AC4F}"/>
              </a:ext>
            </a:extLst>
          </p:cNvPr>
          <p:cNvCxnSpPr/>
          <p:nvPr/>
        </p:nvCxnSpPr>
        <p:spPr>
          <a:xfrm>
            <a:off x="995646" y="2354773"/>
            <a:ext cx="0" cy="941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90CCF6D-A23C-994A-BDEF-25BE53541282}"/>
              </a:ext>
            </a:extLst>
          </p:cNvPr>
          <p:cNvCxnSpPr>
            <a:cxnSpLocks/>
          </p:cNvCxnSpPr>
          <p:nvPr/>
        </p:nvCxnSpPr>
        <p:spPr>
          <a:xfrm flipV="1">
            <a:off x="995646" y="3961053"/>
            <a:ext cx="0" cy="663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AAD2F6A6-8EB9-914C-970F-10D196EB2D1B}"/>
              </a:ext>
            </a:extLst>
          </p:cNvPr>
          <p:cNvCxnSpPr>
            <a:stCxn id="13" idx="3"/>
            <a:endCxn id="14" idx="1"/>
          </p:cNvCxnSpPr>
          <p:nvPr/>
        </p:nvCxnSpPr>
        <p:spPr>
          <a:xfrm>
            <a:off x="2140906" y="3147102"/>
            <a:ext cx="16140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90EC56A7-FBEB-1849-AFA9-28AB3DC195D7}"/>
              </a:ext>
            </a:extLst>
          </p:cNvPr>
          <p:cNvSpPr txBox="1"/>
          <p:nvPr/>
        </p:nvSpPr>
        <p:spPr>
          <a:xfrm>
            <a:off x="2671364" y="3031685"/>
            <a:ext cx="518885" cy="230832"/>
          </a:xfrm>
          <a:prstGeom prst="rect">
            <a:avLst/>
          </a:prstGeom>
          <a:solidFill>
            <a:schemeClr val="bg1"/>
          </a:solidFill>
          <a:ln>
            <a:noFill/>
          </a:ln>
        </p:spPr>
        <p:txBody>
          <a:bodyPr wrap="square" rtlCol="0">
            <a:spAutoFit/>
          </a:bodyPr>
          <a:lstStyle/>
          <a:p>
            <a:pPr algn="ctr"/>
            <a:r>
              <a:rPr kumimoji="1" lang="en-US" altLang="ja-JP" sz="900" dirty="0"/>
              <a:t>5M</a:t>
            </a:r>
          </a:p>
        </p:txBody>
      </p:sp>
      <p:sp>
        <p:nvSpPr>
          <p:cNvPr id="28" name="テキスト ボックス 27">
            <a:extLst>
              <a:ext uri="{FF2B5EF4-FFF2-40B4-BE49-F238E27FC236}">
                <a16:creationId xmlns:a16="http://schemas.microsoft.com/office/drawing/2014/main" id="{7C196098-34E9-0F40-9508-8CDEF5D1F681}"/>
              </a:ext>
            </a:extLst>
          </p:cNvPr>
          <p:cNvSpPr txBox="1"/>
          <p:nvPr/>
        </p:nvSpPr>
        <p:spPr>
          <a:xfrm>
            <a:off x="549332" y="6277486"/>
            <a:ext cx="3569368" cy="307777"/>
          </a:xfrm>
          <a:prstGeom prst="rect">
            <a:avLst/>
          </a:prstGeom>
          <a:noFill/>
          <a:ln>
            <a:noFill/>
          </a:ln>
        </p:spPr>
        <p:txBody>
          <a:bodyPr wrap="square" rtlCol="0">
            <a:spAutoFit/>
          </a:bodyPr>
          <a:lstStyle/>
          <a:p>
            <a:r>
              <a:rPr kumimoji="1" lang="ja-JP" altLang="en-US" sz="1400"/>
              <a:t>立ち入り禁止　設置方法</a:t>
            </a:r>
            <a:endParaRPr kumimoji="1" lang="en-US" altLang="ja-JP" sz="1400" dirty="0"/>
          </a:p>
        </p:txBody>
      </p:sp>
      <p:pic>
        <p:nvPicPr>
          <p:cNvPr id="29" name="図 28">
            <a:extLst>
              <a:ext uri="{FF2B5EF4-FFF2-40B4-BE49-F238E27FC236}">
                <a16:creationId xmlns:a16="http://schemas.microsoft.com/office/drawing/2014/main" id="{8B6FF735-6D0E-0541-A891-7AAB5433E1DC}"/>
              </a:ext>
            </a:extLst>
          </p:cNvPr>
          <p:cNvPicPr>
            <a:picLocks noChangeAspect="1"/>
          </p:cNvPicPr>
          <p:nvPr/>
        </p:nvPicPr>
        <p:blipFill>
          <a:blip r:embed="rId5"/>
          <a:stretch>
            <a:fillRect/>
          </a:stretch>
        </p:blipFill>
        <p:spPr>
          <a:xfrm>
            <a:off x="585820" y="6636715"/>
            <a:ext cx="1757777" cy="1757777"/>
          </a:xfrm>
          <a:prstGeom prst="rect">
            <a:avLst/>
          </a:prstGeom>
        </p:spPr>
      </p:pic>
      <p:pic>
        <p:nvPicPr>
          <p:cNvPr id="31" name="図 30">
            <a:extLst>
              <a:ext uri="{FF2B5EF4-FFF2-40B4-BE49-F238E27FC236}">
                <a16:creationId xmlns:a16="http://schemas.microsoft.com/office/drawing/2014/main" id="{CDE2FE5C-D1DB-A34A-8A2C-6E574EC2ABD6}"/>
              </a:ext>
            </a:extLst>
          </p:cNvPr>
          <p:cNvPicPr>
            <a:picLocks noChangeAspect="1"/>
          </p:cNvPicPr>
          <p:nvPr/>
        </p:nvPicPr>
        <p:blipFill>
          <a:blip r:embed="rId3"/>
          <a:stretch>
            <a:fillRect/>
          </a:stretch>
        </p:blipFill>
        <p:spPr>
          <a:xfrm>
            <a:off x="289889" y="8286654"/>
            <a:ext cx="518885" cy="853429"/>
          </a:xfrm>
          <a:prstGeom prst="rect">
            <a:avLst/>
          </a:prstGeom>
        </p:spPr>
      </p:pic>
      <p:pic>
        <p:nvPicPr>
          <p:cNvPr id="32" name="図 31">
            <a:extLst>
              <a:ext uri="{FF2B5EF4-FFF2-40B4-BE49-F238E27FC236}">
                <a16:creationId xmlns:a16="http://schemas.microsoft.com/office/drawing/2014/main" id="{9186F7D1-B2F4-E648-A4A5-D79C102F7E22}"/>
              </a:ext>
            </a:extLst>
          </p:cNvPr>
          <p:cNvPicPr>
            <a:picLocks noChangeAspect="1"/>
          </p:cNvPicPr>
          <p:nvPr/>
        </p:nvPicPr>
        <p:blipFill>
          <a:blip r:embed="rId3"/>
          <a:stretch>
            <a:fillRect/>
          </a:stretch>
        </p:blipFill>
        <p:spPr>
          <a:xfrm>
            <a:off x="2422805" y="8286654"/>
            <a:ext cx="518885" cy="853429"/>
          </a:xfrm>
          <a:prstGeom prst="rect">
            <a:avLst/>
          </a:prstGeom>
        </p:spPr>
      </p:pic>
      <p:sp>
        <p:nvSpPr>
          <p:cNvPr id="33" name="正方形/長方形 32">
            <a:extLst>
              <a:ext uri="{FF2B5EF4-FFF2-40B4-BE49-F238E27FC236}">
                <a16:creationId xmlns:a16="http://schemas.microsoft.com/office/drawing/2014/main" id="{6C0186BE-01EA-CC4F-AC87-D213B7FEA4DC}"/>
              </a:ext>
            </a:extLst>
          </p:cNvPr>
          <p:cNvSpPr/>
          <p:nvPr/>
        </p:nvSpPr>
        <p:spPr>
          <a:xfrm>
            <a:off x="616589" y="8286654"/>
            <a:ext cx="1978702" cy="11275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a:extLst>
              <a:ext uri="{FF2B5EF4-FFF2-40B4-BE49-F238E27FC236}">
                <a16:creationId xmlns:a16="http://schemas.microsoft.com/office/drawing/2014/main" id="{F0D345D6-7F8B-B34E-A025-8314F7F1B39A}"/>
              </a:ext>
            </a:extLst>
          </p:cNvPr>
          <p:cNvPicPr>
            <a:picLocks noChangeAspect="1"/>
          </p:cNvPicPr>
          <p:nvPr/>
        </p:nvPicPr>
        <p:blipFill>
          <a:blip r:embed="rId6"/>
          <a:stretch>
            <a:fillRect/>
          </a:stretch>
        </p:blipFill>
        <p:spPr>
          <a:xfrm>
            <a:off x="3561905" y="7334154"/>
            <a:ext cx="1905000" cy="1905000"/>
          </a:xfrm>
          <a:prstGeom prst="rect">
            <a:avLst/>
          </a:prstGeom>
        </p:spPr>
      </p:pic>
      <p:sp>
        <p:nvSpPr>
          <p:cNvPr id="36" name="正方形/長方形 35">
            <a:extLst>
              <a:ext uri="{FF2B5EF4-FFF2-40B4-BE49-F238E27FC236}">
                <a16:creationId xmlns:a16="http://schemas.microsoft.com/office/drawing/2014/main" id="{CA421B51-5B0A-2E40-A8BB-9A30BA224929}"/>
              </a:ext>
            </a:extLst>
          </p:cNvPr>
          <p:cNvSpPr/>
          <p:nvPr/>
        </p:nvSpPr>
        <p:spPr>
          <a:xfrm rot="2700000">
            <a:off x="3869745" y="8272049"/>
            <a:ext cx="1289321" cy="8357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816EB53D-D895-2F4B-AC1A-D2B2AA23582C}"/>
              </a:ext>
            </a:extLst>
          </p:cNvPr>
          <p:cNvSpPr/>
          <p:nvPr/>
        </p:nvSpPr>
        <p:spPr>
          <a:xfrm rot="18900000">
            <a:off x="3855112" y="8272048"/>
            <a:ext cx="1289321" cy="83574"/>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77AF99C-DD1D-8048-A7BE-67F68E743287}"/>
              </a:ext>
            </a:extLst>
          </p:cNvPr>
          <p:cNvSpPr txBox="1"/>
          <p:nvPr/>
        </p:nvSpPr>
        <p:spPr>
          <a:xfrm>
            <a:off x="339383" y="9288716"/>
            <a:ext cx="2966753" cy="230832"/>
          </a:xfrm>
          <a:prstGeom prst="rect">
            <a:avLst/>
          </a:prstGeom>
          <a:noFill/>
          <a:ln>
            <a:noFill/>
          </a:ln>
        </p:spPr>
        <p:txBody>
          <a:bodyPr wrap="square" rtlCol="0">
            <a:spAutoFit/>
          </a:bodyPr>
          <a:lstStyle/>
          <a:p>
            <a:r>
              <a:rPr kumimoji="1" lang="ja-JP" altLang="en-US" sz="900"/>
              <a:t>禁止経路に設置してください。</a:t>
            </a:r>
            <a:endParaRPr kumimoji="1" lang="en-US" altLang="ja-JP" sz="900" dirty="0"/>
          </a:p>
        </p:txBody>
      </p:sp>
      <p:sp>
        <p:nvSpPr>
          <p:cNvPr id="39" name="テキスト ボックス 38">
            <a:extLst>
              <a:ext uri="{FF2B5EF4-FFF2-40B4-BE49-F238E27FC236}">
                <a16:creationId xmlns:a16="http://schemas.microsoft.com/office/drawing/2014/main" id="{8030DA14-08BE-BA4C-9977-64B0C3AF64A3}"/>
              </a:ext>
            </a:extLst>
          </p:cNvPr>
          <p:cNvSpPr txBox="1"/>
          <p:nvPr/>
        </p:nvSpPr>
        <p:spPr>
          <a:xfrm>
            <a:off x="3708748" y="9288716"/>
            <a:ext cx="2966753" cy="230832"/>
          </a:xfrm>
          <a:prstGeom prst="rect">
            <a:avLst/>
          </a:prstGeom>
          <a:noFill/>
          <a:ln>
            <a:noFill/>
          </a:ln>
        </p:spPr>
        <p:txBody>
          <a:bodyPr wrap="square" rtlCol="0">
            <a:spAutoFit/>
          </a:bodyPr>
          <a:lstStyle/>
          <a:p>
            <a:r>
              <a:rPr kumimoji="1" lang="ja-JP" altLang="en-US" sz="900"/>
              <a:t>禁止経路ドアに設置してください。</a:t>
            </a:r>
            <a:endParaRPr kumimoji="1" lang="en-US" altLang="ja-JP" sz="900" dirty="0"/>
          </a:p>
        </p:txBody>
      </p:sp>
      <p:sp>
        <p:nvSpPr>
          <p:cNvPr id="40" name="スライド番号プレースホルダー 39">
            <a:extLst>
              <a:ext uri="{FF2B5EF4-FFF2-40B4-BE49-F238E27FC236}">
                <a16:creationId xmlns:a16="http://schemas.microsoft.com/office/drawing/2014/main" id="{A545DEFC-DC3F-9342-B2B8-F1276E2D8FFE}"/>
              </a:ext>
            </a:extLst>
          </p:cNvPr>
          <p:cNvSpPr>
            <a:spLocks noGrp="1"/>
          </p:cNvSpPr>
          <p:nvPr>
            <p:ph type="sldNum" sz="quarter" idx="12"/>
          </p:nvPr>
        </p:nvSpPr>
        <p:spPr/>
        <p:txBody>
          <a:bodyPr/>
          <a:lstStyle/>
          <a:p>
            <a:fld id="{D26F39CE-828E-974C-A2DD-8D56C23B278A}" type="slidenum">
              <a:rPr kumimoji="1" lang="ja-JP" altLang="en-US" smtClean="0"/>
              <a:t>19</a:t>
            </a:fld>
            <a:endParaRPr kumimoji="1" lang="ja-JP" altLang="en-US"/>
          </a:p>
        </p:txBody>
      </p:sp>
    </p:spTree>
    <p:extLst>
      <p:ext uri="{BB962C8B-B14F-4D97-AF65-F5344CB8AC3E}">
        <p14:creationId xmlns:p14="http://schemas.microsoft.com/office/powerpoint/2010/main" val="3776445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kumimoji="1" lang="en-US" altLang="ja-JP" dirty="0"/>
              <a:t>0.</a:t>
            </a:r>
            <a:r>
              <a:rPr kumimoji="1" lang="ja-JP" altLang="en-US"/>
              <a:t>履歴</a:t>
            </a:r>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3123284"/>
          </a:xfrm>
        </p:spPr>
        <p:txBody>
          <a:bodyPr>
            <a:normAutofit/>
          </a:bodyPr>
          <a:lstStyle/>
          <a:p>
            <a:pPr marL="0" indent="0">
              <a:buNone/>
              <a:tabLst>
                <a:tab pos="1806575" algn="l"/>
                <a:tab pos="3373438" algn="l"/>
              </a:tabLst>
            </a:pPr>
            <a:r>
              <a:rPr lang="ja-JP" altLang="en-US" sz="1600">
                <a:latin typeface="+mj-ea"/>
              </a:rPr>
              <a:t>第</a:t>
            </a:r>
            <a:r>
              <a:rPr lang="en-US" altLang="ja-JP" sz="1600" dirty="0">
                <a:latin typeface="+mj-ea"/>
              </a:rPr>
              <a:t>0</a:t>
            </a:r>
            <a:r>
              <a:rPr lang="ja-JP" altLang="en-US" sz="1600">
                <a:latin typeface="+mj-ea"/>
              </a:rPr>
              <a:t>版</a:t>
            </a:r>
            <a:r>
              <a:rPr lang="en-US" altLang="ja-JP" sz="1600" dirty="0">
                <a:latin typeface="+mj-ea"/>
              </a:rPr>
              <a:t>	2020/03/29</a:t>
            </a:r>
          </a:p>
          <a:p>
            <a:pPr marL="0" indent="0">
              <a:buNone/>
              <a:tabLst>
                <a:tab pos="1806575" algn="l"/>
                <a:tab pos="3373438" algn="l"/>
              </a:tabLst>
            </a:pPr>
            <a:r>
              <a:rPr lang="ja-JP" altLang="en-US" sz="1600">
                <a:latin typeface="+mj-ea"/>
              </a:rPr>
              <a:t>第</a:t>
            </a:r>
            <a:r>
              <a:rPr lang="en-US" altLang="ja-JP" sz="1600" dirty="0">
                <a:latin typeface="+mj-ea"/>
              </a:rPr>
              <a:t>0.1</a:t>
            </a:r>
            <a:r>
              <a:rPr lang="ja-JP" altLang="en-US" sz="1600">
                <a:latin typeface="+mj-ea"/>
              </a:rPr>
              <a:t>版</a:t>
            </a:r>
            <a:r>
              <a:rPr lang="en-US" altLang="ja-JP" sz="1600" dirty="0">
                <a:latin typeface="+mj-ea"/>
              </a:rPr>
              <a:t>	2020/04/02</a:t>
            </a:r>
          </a:p>
          <a:p>
            <a:pPr marL="0" indent="0">
              <a:buNone/>
              <a:tabLst>
                <a:tab pos="1806575" algn="l"/>
                <a:tab pos="3373438" algn="l"/>
              </a:tabLst>
            </a:pPr>
            <a:r>
              <a:rPr lang="en-US" altLang="ja-JP" sz="1600" dirty="0">
                <a:latin typeface="+mj-ea"/>
              </a:rPr>
              <a:t>	</a:t>
            </a:r>
            <a:r>
              <a:rPr lang="en-US" altLang="ja-JP" sz="1200" dirty="0">
                <a:latin typeface="+mj-ea"/>
              </a:rPr>
              <a:t>19P</a:t>
            </a:r>
            <a:r>
              <a:rPr lang="ja-JP" altLang="en-US" sz="1200">
                <a:latin typeface="+mj-ea"/>
              </a:rPr>
              <a:t>ゾーニングの設置方法</a:t>
            </a:r>
          </a:p>
          <a:p>
            <a:pPr marL="0" indent="0">
              <a:buNone/>
              <a:tabLst>
                <a:tab pos="1806575" algn="l"/>
                <a:tab pos="3373438" algn="l"/>
              </a:tabLst>
            </a:pPr>
            <a:r>
              <a:rPr lang="en-US" altLang="ja-JP" sz="1200" dirty="0">
                <a:latin typeface="+mj-ea"/>
              </a:rPr>
              <a:t>	20P</a:t>
            </a:r>
            <a:r>
              <a:rPr lang="ja-JP" altLang="en-US" sz="1200">
                <a:latin typeface="+mj-ea"/>
              </a:rPr>
              <a:t>ゾーニングの消毒実施要領</a:t>
            </a:r>
          </a:p>
          <a:p>
            <a:pPr marL="0" indent="0">
              <a:buNone/>
              <a:tabLst>
                <a:tab pos="1806575" algn="l"/>
                <a:tab pos="3373438" algn="l"/>
              </a:tabLst>
            </a:pPr>
            <a:r>
              <a:rPr lang="en-US" altLang="ja-JP" sz="1200" dirty="0">
                <a:latin typeface="+mj-ea"/>
              </a:rPr>
              <a:t>	22P </a:t>
            </a:r>
            <a:r>
              <a:rPr lang="ja-JP" altLang="en-US" sz="1200">
                <a:latin typeface="+mj-ea"/>
              </a:rPr>
              <a:t>発症者　未発症者リネン扱い修正</a:t>
            </a:r>
          </a:p>
          <a:p>
            <a:pPr marL="0" indent="0">
              <a:buNone/>
              <a:tabLst>
                <a:tab pos="1806575" algn="l"/>
                <a:tab pos="3373438" algn="l"/>
              </a:tabLst>
            </a:pPr>
            <a:r>
              <a:rPr lang="en-US" altLang="ja-JP" sz="1200" dirty="0">
                <a:latin typeface="+mj-ea"/>
              </a:rPr>
              <a:t>	25P 26P </a:t>
            </a:r>
            <a:r>
              <a:rPr lang="ja-JP" altLang="en-US" sz="1200">
                <a:latin typeface="+mj-ea"/>
              </a:rPr>
              <a:t>発送者　未発症者　清掃手順分</a:t>
            </a:r>
          </a:p>
          <a:p>
            <a:pPr marL="0" indent="0">
              <a:buNone/>
              <a:tabLst>
                <a:tab pos="2974975" algn="l"/>
                <a:tab pos="3373438" algn="l"/>
              </a:tabLst>
            </a:pPr>
            <a:endParaRPr lang="en-US" altLang="ja-JP" sz="1600" dirty="0">
              <a:latin typeface="+mj-ea"/>
            </a:endParaRPr>
          </a:p>
          <a:p>
            <a:pPr marL="0" indent="0">
              <a:buNone/>
              <a:tabLst>
                <a:tab pos="2974975" algn="l"/>
                <a:tab pos="3373438" algn="l"/>
              </a:tabLst>
            </a:pPr>
            <a:endParaRPr lang="en-US" altLang="ja-JP" sz="1600" dirty="0">
              <a:latin typeface="+mj-ea"/>
            </a:endParaRPr>
          </a:p>
        </p:txBody>
      </p:sp>
      <p:sp>
        <p:nvSpPr>
          <p:cNvPr id="4" name="スライド番号プレースホルダー 3">
            <a:extLst>
              <a:ext uri="{FF2B5EF4-FFF2-40B4-BE49-F238E27FC236}">
                <a16:creationId xmlns:a16="http://schemas.microsoft.com/office/drawing/2014/main" id="{B6DF5F37-5DA0-EA44-B435-A05D995806C0}"/>
              </a:ext>
            </a:extLst>
          </p:cNvPr>
          <p:cNvSpPr>
            <a:spLocks noGrp="1"/>
          </p:cNvSpPr>
          <p:nvPr>
            <p:ph type="sldNum" sz="quarter" idx="12"/>
          </p:nvPr>
        </p:nvSpPr>
        <p:spPr/>
        <p:txBody>
          <a:bodyPr/>
          <a:lstStyle/>
          <a:p>
            <a:fld id="{D26F39CE-828E-974C-A2DD-8D56C23B278A}" type="slidenum">
              <a:rPr kumimoji="1" lang="ja-JP" altLang="en-US" smtClean="0"/>
              <a:t>2</a:t>
            </a:fld>
            <a:endParaRPr kumimoji="1" lang="ja-JP" altLang="en-US"/>
          </a:p>
        </p:txBody>
      </p:sp>
    </p:spTree>
    <p:extLst>
      <p:ext uri="{BB962C8B-B14F-4D97-AF65-F5344CB8AC3E}">
        <p14:creationId xmlns:p14="http://schemas.microsoft.com/office/powerpoint/2010/main" val="1073261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57EBA8C-3005-1243-9BE5-90F8C115B3E1}"/>
              </a:ext>
            </a:extLst>
          </p:cNvPr>
          <p:cNvSpPr/>
          <p:nvPr/>
        </p:nvSpPr>
        <p:spPr>
          <a:xfrm>
            <a:off x="916489" y="390788"/>
            <a:ext cx="502502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mj-ea"/>
                <a:ea typeface="+mj-ea"/>
              </a:rPr>
              <a:t>Class V</a:t>
            </a:r>
            <a:r>
              <a:rPr lang="ja-JP" altLang="en-US">
                <a:latin typeface="+mj-ea"/>
                <a:ea typeface="+mj-ea"/>
              </a:rPr>
              <a:t>経路の消毒</a:t>
            </a:r>
            <a:endParaRPr lang="en-US" altLang="ja-JP" dirty="0">
              <a:latin typeface="+mj-ea"/>
              <a:ea typeface="+mj-ea"/>
            </a:endParaRPr>
          </a:p>
        </p:txBody>
      </p:sp>
      <p:sp>
        <p:nvSpPr>
          <p:cNvPr id="6" name="正方形/長方形 5">
            <a:extLst>
              <a:ext uri="{FF2B5EF4-FFF2-40B4-BE49-F238E27FC236}">
                <a16:creationId xmlns:a16="http://schemas.microsoft.com/office/drawing/2014/main" id="{45B9A318-F7A2-3743-92D2-A7E1E5454091}"/>
              </a:ext>
            </a:extLst>
          </p:cNvPr>
          <p:cNvSpPr/>
          <p:nvPr/>
        </p:nvSpPr>
        <p:spPr>
          <a:xfrm>
            <a:off x="916489" y="1205827"/>
            <a:ext cx="5025022" cy="646331"/>
          </a:xfrm>
          <a:prstGeom prst="rect">
            <a:avLst/>
          </a:prstGeom>
        </p:spPr>
        <p:txBody>
          <a:bodyPr wrap="square">
            <a:spAutoFit/>
          </a:bodyPr>
          <a:lstStyle/>
          <a:p>
            <a:r>
              <a:rPr lang="ja-JP" altLang="en-US"/>
              <a:t>毎日午前</a:t>
            </a:r>
            <a:r>
              <a:rPr lang="en-US" altLang="ja-JP" dirty="0"/>
              <a:t>9</a:t>
            </a:r>
            <a:r>
              <a:rPr lang="ja-JP" altLang="en-US"/>
              <a:t>時と午後</a:t>
            </a:r>
            <a:r>
              <a:rPr lang="en-US" altLang="ja-JP" dirty="0"/>
              <a:t>6</a:t>
            </a:r>
            <a:r>
              <a:rPr lang="ja-JP" altLang="en-US"/>
              <a:t>時の</a:t>
            </a:r>
            <a:r>
              <a:rPr lang="en-US" altLang="ja-JP" dirty="0"/>
              <a:t>2</a:t>
            </a:r>
            <a:r>
              <a:rPr lang="ja-JP" altLang="en-US"/>
              <a:t>日</a:t>
            </a:r>
            <a:r>
              <a:rPr lang="en-US" altLang="ja-JP" dirty="0"/>
              <a:t>2</a:t>
            </a:r>
            <a:r>
              <a:rPr lang="ja-JP" altLang="en-US"/>
              <a:t>回噴霧器と拭上を使用して消毒の実施を行なってください。</a:t>
            </a:r>
          </a:p>
        </p:txBody>
      </p:sp>
      <p:pic>
        <p:nvPicPr>
          <p:cNvPr id="8" name="図 7">
            <a:extLst>
              <a:ext uri="{FF2B5EF4-FFF2-40B4-BE49-F238E27FC236}">
                <a16:creationId xmlns:a16="http://schemas.microsoft.com/office/drawing/2014/main" id="{A7DDC561-E762-A34E-AF92-F2F5E2A200E9}"/>
              </a:ext>
            </a:extLst>
          </p:cNvPr>
          <p:cNvPicPr>
            <a:picLocks noChangeAspect="1"/>
          </p:cNvPicPr>
          <p:nvPr/>
        </p:nvPicPr>
        <p:blipFill>
          <a:blip r:embed="rId2"/>
          <a:stretch>
            <a:fillRect/>
          </a:stretch>
        </p:blipFill>
        <p:spPr>
          <a:xfrm>
            <a:off x="916489" y="2068861"/>
            <a:ext cx="3251200" cy="2260600"/>
          </a:xfrm>
          <a:prstGeom prst="rect">
            <a:avLst/>
          </a:prstGeom>
        </p:spPr>
      </p:pic>
      <p:sp>
        <p:nvSpPr>
          <p:cNvPr id="9" name="正方形/長方形 8">
            <a:extLst>
              <a:ext uri="{FF2B5EF4-FFF2-40B4-BE49-F238E27FC236}">
                <a16:creationId xmlns:a16="http://schemas.microsoft.com/office/drawing/2014/main" id="{C0C7EC2D-F5B4-9548-B9DC-BD0D8DEB74AF}"/>
              </a:ext>
            </a:extLst>
          </p:cNvPr>
          <p:cNvSpPr/>
          <p:nvPr/>
        </p:nvSpPr>
        <p:spPr>
          <a:xfrm>
            <a:off x="916489" y="5278960"/>
            <a:ext cx="5025022" cy="5983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mj-ea"/>
                <a:ea typeface="+mj-ea"/>
              </a:rPr>
              <a:t>Class V</a:t>
            </a:r>
            <a:r>
              <a:rPr lang="ja-JP" altLang="en-US">
                <a:latin typeface="+mj-ea"/>
                <a:ea typeface="+mj-ea"/>
              </a:rPr>
              <a:t>経路の消毒</a:t>
            </a:r>
            <a:endParaRPr lang="en-US" altLang="ja-JP" dirty="0">
              <a:latin typeface="+mj-ea"/>
              <a:ea typeface="+mj-ea"/>
            </a:endParaRPr>
          </a:p>
        </p:txBody>
      </p:sp>
      <p:sp>
        <p:nvSpPr>
          <p:cNvPr id="10" name="正方形/長方形 9">
            <a:extLst>
              <a:ext uri="{FF2B5EF4-FFF2-40B4-BE49-F238E27FC236}">
                <a16:creationId xmlns:a16="http://schemas.microsoft.com/office/drawing/2014/main" id="{608B015F-7188-324F-8687-0EEDB892B92A}"/>
              </a:ext>
            </a:extLst>
          </p:cNvPr>
          <p:cNvSpPr/>
          <p:nvPr/>
        </p:nvSpPr>
        <p:spPr>
          <a:xfrm>
            <a:off x="916489" y="6126756"/>
            <a:ext cx="5025022" cy="646331"/>
          </a:xfrm>
          <a:prstGeom prst="rect">
            <a:avLst/>
          </a:prstGeom>
        </p:spPr>
        <p:txBody>
          <a:bodyPr wrap="square">
            <a:spAutoFit/>
          </a:bodyPr>
          <a:lstStyle/>
          <a:p>
            <a:r>
              <a:rPr lang="ja-JP" altLang="en-US"/>
              <a:t>毎日午前</a:t>
            </a:r>
            <a:r>
              <a:rPr lang="en-US" altLang="ja-JP" dirty="0"/>
              <a:t>9</a:t>
            </a:r>
            <a:r>
              <a:rPr lang="ja-JP" altLang="en-US"/>
              <a:t>時と午後</a:t>
            </a:r>
            <a:r>
              <a:rPr lang="en-US" altLang="ja-JP" dirty="0"/>
              <a:t>6</a:t>
            </a:r>
            <a:r>
              <a:rPr lang="ja-JP" altLang="en-US"/>
              <a:t>時の</a:t>
            </a:r>
            <a:r>
              <a:rPr lang="en-US" altLang="ja-JP" dirty="0"/>
              <a:t>2</a:t>
            </a:r>
            <a:r>
              <a:rPr lang="ja-JP" altLang="en-US"/>
              <a:t>日</a:t>
            </a:r>
            <a:r>
              <a:rPr lang="en-US" altLang="ja-JP" dirty="0"/>
              <a:t>2</a:t>
            </a:r>
            <a:r>
              <a:rPr lang="ja-JP" altLang="en-US"/>
              <a:t>回噴霧器と拭上を使用して消毒の実施を行なってください。</a:t>
            </a:r>
          </a:p>
        </p:txBody>
      </p:sp>
      <p:pic>
        <p:nvPicPr>
          <p:cNvPr id="12" name="図 11">
            <a:extLst>
              <a:ext uri="{FF2B5EF4-FFF2-40B4-BE49-F238E27FC236}">
                <a16:creationId xmlns:a16="http://schemas.microsoft.com/office/drawing/2014/main" id="{5E7F902A-A92C-2F40-9835-FAD2F36DB844}"/>
              </a:ext>
            </a:extLst>
          </p:cNvPr>
          <p:cNvPicPr>
            <a:picLocks noChangeAspect="1"/>
          </p:cNvPicPr>
          <p:nvPr/>
        </p:nvPicPr>
        <p:blipFill>
          <a:blip r:embed="rId3"/>
          <a:stretch>
            <a:fillRect/>
          </a:stretch>
        </p:blipFill>
        <p:spPr>
          <a:xfrm>
            <a:off x="4327070" y="2056647"/>
            <a:ext cx="2278743" cy="2278743"/>
          </a:xfrm>
          <a:prstGeom prst="rect">
            <a:avLst/>
          </a:prstGeom>
        </p:spPr>
      </p:pic>
      <p:pic>
        <p:nvPicPr>
          <p:cNvPr id="14" name="図 13">
            <a:extLst>
              <a:ext uri="{FF2B5EF4-FFF2-40B4-BE49-F238E27FC236}">
                <a16:creationId xmlns:a16="http://schemas.microsoft.com/office/drawing/2014/main" id="{38FCCA55-E34A-554F-9C4A-5CE58247D09F}"/>
              </a:ext>
            </a:extLst>
          </p:cNvPr>
          <p:cNvPicPr>
            <a:picLocks noChangeAspect="1"/>
          </p:cNvPicPr>
          <p:nvPr/>
        </p:nvPicPr>
        <p:blipFill>
          <a:blip r:embed="rId2"/>
          <a:stretch>
            <a:fillRect/>
          </a:stretch>
        </p:blipFill>
        <p:spPr>
          <a:xfrm>
            <a:off x="916489" y="6804146"/>
            <a:ext cx="3251200" cy="2260600"/>
          </a:xfrm>
          <a:prstGeom prst="rect">
            <a:avLst/>
          </a:prstGeom>
        </p:spPr>
      </p:pic>
      <p:pic>
        <p:nvPicPr>
          <p:cNvPr id="15" name="図 14">
            <a:extLst>
              <a:ext uri="{FF2B5EF4-FFF2-40B4-BE49-F238E27FC236}">
                <a16:creationId xmlns:a16="http://schemas.microsoft.com/office/drawing/2014/main" id="{3EF3A4BA-B68F-6340-9D6E-077848B84C76}"/>
              </a:ext>
            </a:extLst>
          </p:cNvPr>
          <p:cNvPicPr>
            <a:picLocks noChangeAspect="1"/>
          </p:cNvPicPr>
          <p:nvPr/>
        </p:nvPicPr>
        <p:blipFill>
          <a:blip r:embed="rId3"/>
          <a:stretch>
            <a:fillRect/>
          </a:stretch>
        </p:blipFill>
        <p:spPr>
          <a:xfrm>
            <a:off x="4327070" y="6791932"/>
            <a:ext cx="2278743" cy="2278743"/>
          </a:xfrm>
          <a:prstGeom prst="rect">
            <a:avLst/>
          </a:prstGeom>
        </p:spPr>
      </p:pic>
      <p:sp>
        <p:nvSpPr>
          <p:cNvPr id="16" name="正方形/長方形 15">
            <a:extLst>
              <a:ext uri="{FF2B5EF4-FFF2-40B4-BE49-F238E27FC236}">
                <a16:creationId xmlns:a16="http://schemas.microsoft.com/office/drawing/2014/main" id="{FBF72756-FFC2-274D-9E63-6A56B9524094}"/>
              </a:ext>
            </a:extLst>
          </p:cNvPr>
          <p:cNvSpPr/>
          <p:nvPr/>
        </p:nvSpPr>
        <p:spPr>
          <a:xfrm>
            <a:off x="916489" y="4357241"/>
            <a:ext cx="5025022" cy="369332"/>
          </a:xfrm>
          <a:prstGeom prst="rect">
            <a:avLst/>
          </a:prstGeom>
        </p:spPr>
        <p:txBody>
          <a:bodyPr wrap="square">
            <a:spAutoFit/>
          </a:bodyPr>
          <a:lstStyle/>
          <a:p>
            <a:r>
              <a:rPr lang="ja-JP" altLang="en-US"/>
              <a:t>実施記録をつけて下さい。</a:t>
            </a:r>
          </a:p>
        </p:txBody>
      </p:sp>
      <p:sp>
        <p:nvSpPr>
          <p:cNvPr id="17" name="正方形/長方形 16">
            <a:extLst>
              <a:ext uri="{FF2B5EF4-FFF2-40B4-BE49-F238E27FC236}">
                <a16:creationId xmlns:a16="http://schemas.microsoft.com/office/drawing/2014/main" id="{A3F861B4-871F-674E-AE63-422DB0FC057C}"/>
              </a:ext>
            </a:extLst>
          </p:cNvPr>
          <p:cNvSpPr/>
          <p:nvPr/>
        </p:nvSpPr>
        <p:spPr>
          <a:xfrm>
            <a:off x="916489" y="9141512"/>
            <a:ext cx="5025022" cy="369332"/>
          </a:xfrm>
          <a:prstGeom prst="rect">
            <a:avLst/>
          </a:prstGeom>
        </p:spPr>
        <p:txBody>
          <a:bodyPr wrap="square">
            <a:spAutoFit/>
          </a:bodyPr>
          <a:lstStyle/>
          <a:p>
            <a:r>
              <a:rPr lang="ja-JP" altLang="en-US"/>
              <a:t>実施記録をつけて下さい。</a:t>
            </a:r>
          </a:p>
        </p:txBody>
      </p:sp>
      <p:sp>
        <p:nvSpPr>
          <p:cNvPr id="18" name="スライド番号プレースホルダー 17">
            <a:extLst>
              <a:ext uri="{FF2B5EF4-FFF2-40B4-BE49-F238E27FC236}">
                <a16:creationId xmlns:a16="http://schemas.microsoft.com/office/drawing/2014/main" id="{B57D231C-4F3F-8442-AE6D-2056DA9492CC}"/>
              </a:ext>
            </a:extLst>
          </p:cNvPr>
          <p:cNvSpPr>
            <a:spLocks noGrp="1"/>
          </p:cNvSpPr>
          <p:nvPr>
            <p:ph type="sldNum" sz="quarter" idx="12"/>
          </p:nvPr>
        </p:nvSpPr>
        <p:spPr/>
        <p:txBody>
          <a:bodyPr/>
          <a:lstStyle/>
          <a:p>
            <a:fld id="{D26F39CE-828E-974C-A2DD-8D56C23B278A}" type="slidenum">
              <a:rPr kumimoji="1" lang="ja-JP" altLang="en-US" smtClean="0"/>
              <a:t>20</a:t>
            </a:fld>
            <a:endParaRPr kumimoji="1" lang="ja-JP" altLang="en-US"/>
          </a:p>
        </p:txBody>
      </p:sp>
    </p:spTree>
    <p:extLst>
      <p:ext uri="{BB962C8B-B14F-4D97-AF65-F5344CB8AC3E}">
        <p14:creationId xmlns:p14="http://schemas.microsoft.com/office/powerpoint/2010/main" val="879819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3FCB64E-A347-8846-9D9A-441212137AD1}"/>
              </a:ext>
            </a:extLst>
          </p:cNvPr>
          <p:cNvPicPr>
            <a:picLocks noChangeAspect="1"/>
          </p:cNvPicPr>
          <p:nvPr/>
        </p:nvPicPr>
        <p:blipFill>
          <a:blip r:embed="rId2"/>
          <a:stretch>
            <a:fillRect/>
          </a:stretch>
        </p:blipFill>
        <p:spPr>
          <a:xfrm>
            <a:off x="471487" y="1423150"/>
            <a:ext cx="4329113" cy="1782576"/>
          </a:xfrm>
          <a:prstGeom prst="rect">
            <a:avLst/>
          </a:prstGeom>
        </p:spPr>
      </p:pic>
      <p:sp>
        <p:nvSpPr>
          <p:cNvPr id="6" name="テキスト ボックス 5">
            <a:extLst>
              <a:ext uri="{FF2B5EF4-FFF2-40B4-BE49-F238E27FC236}">
                <a16:creationId xmlns:a16="http://schemas.microsoft.com/office/drawing/2014/main" id="{E1E1B6BB-7A92-6543-BF0F-3AAD13EC2DBD}"/>
              </a:ext>
            </a:extLst>
          </p:cNvPr>
          <p:cNvSpPr txBox="1"/>
          <p:nvPr/>
        </p:nvSpPr>
        <p:spPr>
          <a:xfrm>
            <a:off x="471487" y="3202862"/>
            <a:ext cx="3569368" cy="230832"/>
          </a:xfrm>
          <a:prstGeom prst="rect">
            <a:avLst/>
          </a:prstGeom>
          <a:noFill/>
          <a:ln>
            <a:noFill/>
          </a:ln>
        </p:spPr>
        <p:txBody>
          <a:bodyPr wrap="square" rtlCol="0">
            <a:spAutoFit/>
          </a:bodyPr>
          <a:lstStyle/>
          <a:p>
            <a:r>
              <a:rPr kumimoji="1" lang="ja-JP" altLang="en-US" sz="900"/>
              <a:t>参考資料：医療機関における病院設備設計ガイドライン。</a:t>
            </a:r>
            <a:endParaRPr kumimoji="1" lang="en-US" altLang="ja-JP" sz="900" dirty="0"/>
          </a:p>
        </p:txBody>
      </p:sp>
      <p:pic>
        <p:nvPicPr>
          <p:cNvPr id="7" name="図 6">
            <a:extLst>
              <a:ext uri="{FF2B5EF4-FFF2-40B4-BE49-F238E27FC236}">
                <a16:creationId xmlns:a16="http://schemas.microsoft.com/office/drawing/2014/main" id="{DBA7F4C3-0BA0-EC46-A765-6983D87FD906}"/>
              </a:ext>
            </a:extLst>
          </p:cNvPr>
          <p:cNvPicPr>
            <a:picLocks noChangeAspect="1"/>
          </p:cNvPicPr>
          <p:nvPr/>
        </p:nvPicPr>
        <p:blipFill>
          <a:blip r:embed="rId3"/>
          <a:stretch>
            <a:fillRect/>
          </a:stretch>
        </p:blipFill>
        <p:spPr>
          <a:xfrm>
            <a:off x="459455" y="4595520"/>
            <a:ext cx="2794000" cy="1803400"/>
          </a:xfrm>
          <a:prstGeom prst="rect">
            <a:avLst/>
          </a:prstGeom>
        </p:spPr>
      </p:pic>
      <p:sp>
        <p:nvSpPr>
          <p:cNvPr id="8" name="テキスト ボックス 7">
            <a:extLst>
              <a:ext uri="{FF2B5EF4-FFF2-40B4-BE49-F238E27FC236}">
                <a16:creationId xmlns:a16="http://schemas.microsoft.com/office/drawing/2014/main" id="{B42F2123-75B2-7044-8436-9C5C339EFB18}"/>
              </a:ext>
            </a:extLst>
          </p:cNvPr>
          <p:cNvSpPr txBox="1"/>
          <p:nvPr/>
        </p:nvSpPr>
        <p:spPr>
          <a:xfrm>
            <a:off x="3253455" y="4762981"/>
            <a:ext cx="2224087" cy="784830"/>
          </a:xfrm>
          <a:prstGeom prst="rect">
            <a:avLst/>
          </a:prstGeom>
          <a:noFill/>
          <a:ln>
            <a:noFill/>
          </a:ln>
        </p:spPr>
        <p:txBody>
          <a:bodyPr wrap="square" rtlCol="0">
            <a:spAutoFit/>
          </a:bodyPr>
          <a:lstStyle/>
          <a:p>
            <a:r>
              <a:rPr lang="ja-JP" altLang="en-US" sz="900"/>
              <a:t>参考資料：患者空間、非患者空間における</a:t>
            </a:r>
            <a:r>
              <a:rPr lang="en-US" altLang="ja-JP" sz="900" dirty="0"/>
              <a:t>PPE</a:t>
            </a:r>
            <a:r>
              <a:rPr lang="ja-JP" altLang="en-US" sz="900"/>
              <a:t>の必要性</a:t>
            </a:r>
            <a:endParaRPr lang="en-US" altLang="ja-JP" sz="900" dirty="0"/>
          </a:p>
          <a:p>
            <a:r>
              <a:rPr lang="ja-JP" altLang="en-US" sz="900"/>
              <a:t>（横浜市立市民病院感染症内科科長の立川夏夫氏：第</a:t>
            </a:r>
            <a:r>
              <a:rPr lang="en-US" altLang="ja-JP" sz="900" dirty="0"/>
              <a:t>35</a:t>
            </a:r>
            <a:r>
              <a:rPr lang="ja-JP" altLang="en-US" sz="900"/>
              <a:t>回日本環境感染学会発表資料より出典）</a:t>
            </a:r>
            <a:endParaRPr kumimoji="1" lang="en-US" altLang="ja-JP" sz="900" dirty="0"/>
          </a:p>
        </p:txBody>
      </p:sp>
      <p:sp>
        <p:nvSpPr>
          <p:cNvPr id="9" name="テキスト ボックス 8">
            <a:extLst>
              <a:ext uri="{FF2B5EF4-FFF2-40B4-BE49-F238E27FC236}">
                <a16:creationId xmlns:a16="http://schemas.microsoft.com/office/drawing/2014/main" id="{7BFD2F83-3E18-6746-B0BF-DCFD47B404B9}"/>
              </a:ext>
            </a:extLst>
          </p:cNvPr>
          <p:cNvSpPr txBox="1"/>
          <p:nvPr/>
        </p:nvSpPr>
        <p:spPr>
          <a:xfrm>
            <a:off x="459456" y="1081737"/>
            <a:ext cx="3569368" cy="307777"/>
          </a:xfrm>
          <a:prstGeom prst="rect">
            <a:avLst/>
          </a:prstGeom>
          <a:noFill/>
          <a:ln>
            <a:noFill/>
          </a:ln>
        </p:spPr>
        <p:txBody>
          <a:bodyPr wrap="square" rtlCol="0">
            <a:spAutoFit/>
          </a:bodyPr>
          <a:lstStyle/>
          <a:p>
            <a:r>
              <a:rPr lang="ja-JP" altLang="en-US" sz="1400"/>
              <a:t>エリア分けについての参考情報</a:t>
            </a:r>
            <a:endParaRPr kumimoji="1" lang="en-US" altLang="ja-JP" sz="1400" dirty="0"/>
          </a:p>
        </p:txBody>
      </p:sp>
      <p:sp>
        <p:nvSpPr>
          <p:cNvPr id="10" name="テキスト ボックス 9">
            <a:extLst>
              <a:ext uri="{FF2B5EF4-FFF2-40B4-BE49-F238E27FC236}">
                <a16:creationId xmlns:a16="http://schemas.microsoft.com/office/drawing/2014/main" id="{4FD73275-D41F-8645-BA22-A1CEA0B38B1A}"/>
              </a:ext>
            </a:extLst>
          </p:cNvPr>
          <p:cNvSpPr txBox="1"/>
          <p:nvPr/>
        </p:nvSpPr>
        <p:spPr>
          <a:xfrm>
            <a:off x="459456" y="4287743"/>
            <a:ext cx="3569368" cy="307777"/>
          </a:xfrm>
          <a:prstGeom prst="rect">
            <a:avLst/>
          </a:prstGeom>
          <a:noFill/>
          <a:ln>
            <a:noFill/>
          </a:ln>
        </p:spPr>
        <p:txBody>
          <a:bodyPr wrap="square" rtlCol="0">
            <a:spAutoFit/>
          </a:bodyPr>
          <a:lstStyle/>
          <a:p>
            <a:r>
              <a:rPr kumimoji="1" lang="ja-JP" altLang="en-US" sz="1400"/>
              <a:t>域内防護についての情報</a:t>
            </a:r>
            <a:endParaRPr kumimoji="1" lang="en-US" altLang="ja-JP" sz="1400" dirty="0"/>
          </a:p>
        </p:txBody>
      </p:sp>
      <p:pic>
        <p:nvPicPr>
          <p:cNvPr id="11" name="図 10">
            <a:extLst>
              <a:ext uri="{FF2B5EF4-FFF2-40B4-BE49-F238E27FC236}">
                <a16:creationId xmlns:a16="http://schemas.microsoft.com/office/drawing/2014/main" id="{E527BDB0-9CD7-5D42-8D59-AF2899D3555C}"/>
              </a:ext>
            </a:extLst>
          </p:cNvPr>
          <p:cNvPicPr>
            <a:picLocks noChangeAspect="1"/>
          </p:cNvPicPr>
          <p:nvPr/>
        </p:nvPicPr>
        <p:blipFill>
          <a:blip r:embed="rId4"/>
          <a:stretch>
            <a:fillRect/>
          </a:stretch>
        </p:blipFill>
        <p:spPr>
          <a:xfrm>
            <a:off x="692627" y="7334957"/>
            <a:ext cx="2082104" cy="1499116"/>
          </a:xfrm>
          <a:prstGeom prst="rect">
            <a:avLst/>
          </a:prstGeom>
        </p:spPr>
      </p:pic>
      <p:pic>
        <p:nvPicPr>
          <p:cNvPr id="12" name="図 11">
            <a:extLst>
              <a:ext uri="{FF2B5EF4-FFF2-40B4-BE49-F238E27FC236}">
                <a16:creationId xmlns:a16="http://schemas.microsoft.com/office/drawing/2014/main" id="{3D815081-125D-1A44-AABE-C06DD97D44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65498" y="8974117"/>
            <a:ext cx="1422822" cy="758317"/>
          </a:xfrm>
          <a:prstGeom prst="rect">
            <a:avLst/>
          </a:prstGeom>
        </p:spPr>
      </p:pic>
      <p:pic>
        <p:nvPicPr>
          <p:cNvPr id="13" name="図 12">
            <a:extLst>
              <a:ext uri="{FF2B5EF4-FFF2-40B4-BE49-F238E27FC236}">
                <a16:creationId xmlns:a16="http://schemas.microsoft.com/office/drawing/2014/main" id="{4CC67D79-6FA1-5E4A-A04B-46DA241DE68E}"/>
              </a:ext>
            </a:extLst>
          </p:cNvPr>
          <p:cNvPicPr>
            <a:picLocks noChangeAspect="1"/>
          </p:cNvPicPr>
          <p:nvPr/>
        </p:nvPicPr>
        <p:blipFill>
          <a:blip r:embed="rId6"/>
          <a:stretch>
            <a:fillRect/>
          </a:stretch>
        </p:blipFill>
        <p:spPr>
          <a:xfrm>
            <a:off x="3834030" y="7403625"/>
            <a:ext cx="2456374" cy="1484059"/>
          </a:xfrm>
          <a:prstGeom prst="rect">
            <a:avLst/>
          </a:prstGeom>
        </p:spPr>
      </p:pic>
      <p:sp>
        <p:nvSpPr>
          <p:cNvPr id="14" name="テキスト ボックス 13">
            <a:extLst>
              <a:ext uri="{FF2B5EF4-FFF2-40B4-BE49-F238E27FC236}">
                <a16:creationId xmlns:a16="http://schemas.microsoft.com/office/drawing/2014/main" id="{DD0FB7E2-F303-C942-BB4D-2F1B2639A54F}"/>
              </a:ext>
            </a:extLst>
          </p:cNvPr>
          <p:cNvSpPr txBox="1"/>
          <p:nvPr/>
        </p:nvSpPr>
        <p:spPr>
          <a:xfrm>
            <a:off x="459456" y="6862777"/>
            <a:ext cx="3569368" cy="307777"/>
          </a:xfrm>
          <a:prstGeom prst="rect">
            <a:avLst/>
          </a:prstGeom>
          <a:noFill/>
          <a:ln>
            <a:noFill/>
          </a:ln>
        </p:spPr>
        <p:txBody>
          <a:bodyPr wrap="square" rtlCol="0">
            <a:spAutoFit/>
          </a:bodyPr>
          <a:lstStyle/>
          <a:p>
            <a:r>
              <a:rPr kumimoji="1" lang="ja-JP" altLang="en-US" sz="1400"/>
              <a:t>消毒液の作り方についての情報</a:t>
            </a:r>
            <a:endParaRPr kumimoji="1" lang="en-US" altLang="ja-JP" sz="1400" dirty="0"/>
          </a:p>
        </p:txBody>
      </p:sp>
      <p:sp>
        <p:nvSpPr>
          <p:cNvPr id="2" name="スライド番号プレースホルダー 1">
            <a:extLst>
              <a:ext uri="{FF2B5EF4-FFF2-40B4-BE49-F238E27FC236}">
                <a16:creationId xmlns:a16="http://schemas.microsoft.com/office/drawing/2014/main" id="{D8445A31-4D96-7844-A1EE-DB726655F8BD}"/>
              </a:ext>
            </a:extLst>
          </p:cNvPr>
          <p:cNvSpPr>
            <a:spLocks noGrp="1"/>
          </p:cNvSpPr>
          <p:nvPr>
            <p:ph type="sldNum" sz="quarter" idx="12"/>
          </p:nvPr>
        </p:nvSpPr>
        <p:spPr/>
        <p:txBody>
          <a:bodyPr/>
          <a:lstStyle/>
          <a:p>
            <a:fld id="{D26F39CE-828E-974C-A2DD-8D56C23B278A}" type="slidenum">
              <a:rPr kumimoji="1" lang="ja-JP" altLang="en-US" smtClean="0"/>
              <a:t>21</a:t>
            </a:fld>
            <a:endParaRPr kumimoji="1" lang="ja-JP" altLang="en-US"/>
          </a:p>
        </p:txBody>
      </p:sp>
    </p:spTree>
    <p:extLst>
      <p:ext uri="{BB962C8B-B14F-4D97-AF65-F5344CB8AC3E}">
        <p14:creationId xmlns:p14="http://schemas.microsoft.com/office/powerpoint/2010/main" val="423406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7-6. </a:t>
            </a:r>
            <a:r>
              <a:rPr lang="ja-JP" altLang="en-US"/>
              <a:t>リネン・備品</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5"/>
            <a:ext cx="2914650" cy="5067231"/>
          </a:xfrm>
        </p:spPr>
        <p:txBody>
          <a:bodyPr>
            <a:noAutofit/>
          </a:bodyPr>
          <a:lstStyle/>
          <a:p>
            <a:pPr marL="0" indent="0">
              <a:buNone/>
            </a:pPr>
            <a:r>
              <a:rPr lang="ja-JP" altLang="en-US" sz="1200"/>
              <a:t>リネンは、滞在中必要量を事前に部屋置きしてください。滞在者からの補充の要請は、滞在者アプリから行っていただきます（有償提供）。補充の際は、ドア前に置き滞在者と接触しないでください。</a:t>
            </a:r>
            <a:endParaRPr lang="en-US" altLang="ja-JP" sz="1200" dirty="0"/>
          </a:p>
          <a:p>
            <a:pPr marL="0" indent="0">
              <a:buNone/>
            </a:pPr>
            <a:endParaRPr lang="en-US" altLang="ja-JP" sz="1200" dirty="0"/>
          </a:p>
          <a:p>
            <a:pPr marL="0" indent="0">
              <a:buNone/>
            </a:pPr>
            <a:r>
              <a:rPr lang="ja-JP" altLang="en-US" sz="1200">
                <a:solidFill>
                  <a:srgbClr val="FF0000"/>
                </a:solidFill>
              </a:rPr>
              <a:t>滞在者が発症する可能性がありますので、リネンは退去時まで部屋置きをしてください。</a:t>
            </a:r>
            <a:endParaRPr lang="en-US" altLang="ja-JP" sz="1200" dirty="0">
              <a:solidFill>
                <a:srgbClr val="FF0000"/>
              </a:solidFill>
            </a:endParaRPr>
          </a:p>
          <a:p>
            <a:pPr marL="0" indent="0">
              <a:buNone/>
            </a:pPr>
            <a:endParaRPr lang="en-US" altLang="ja-JP" sz="1200" dirty="0"/>
          </a:p>
          <a:p>
            <a:pPr marL="0" indent="0">
              <a:buNone/>
            </a:pPr>
            <a:r>
              <a:rPr lang="ja-JP" altLang="en-US" sz="1200">
                <a:solidFill>
                  <a:srgbClr val="FF0000"/>
                </a:solidFill>
              </a:rPr>
              <a:t>退去時にリネンを引き上げる場合は、手袋とマスクを着用して行ってください。</a:t>
            </a:r>
            <a:endParaRPr lang="en-US" altLang="ja-JP" sz="1200" dirty="0">
              <a:solidFill>
                <a:srgbClr val="FF0000"/>
              </a:solidFill>
            </a:endParaRPr>
          </a:p>
          <a:p>
            <a:pPr marL="0" indent="0">
              <a:buNone/>
            </a:pPr>
            <a:endParaRPr lang="en-US" altLang="ja-JP" sz="1200" dirty="0">
              <a:solidFill>
                <a:srgbClr val="FF0000"/>
              </a:solidFill>
            </a:endParaRPr>
          </a:p>
          <a:p>
            <a:pPr marL="0" indent="0">
              <a:buNone/>
            </a:pPr>
            <a:r>
              <a:rPr lang="ja-JP" altLang="en-US" sz="1200"/>
              <a:t>発症していない滞在者のリネンは通常通り、リネン事業者に回収出ししてください。</a:t>
            </a:r>
            <a:endParaRPr lang="en-US" altLang="ja-JP" sz="1200" dirty="0"/>
          </a:p>
          <a:p>
            <a:pPr marL="0" indent="0">
              <a:buNone/>
            </a:pPr>
            <a:endParaRPr lang="en-US" altLang="ja-JP" sz="1200" dirty="0"/>
          </a:p>
          <a:p>
            <a:pPr marL="0" indent="0">
              <a:buNone/>
            </a:pPr>
            <a:r>
              <a:rPr lang="ja-JP" altLang="en-US" sz="1200">
                <a:solidFill>
                  <a:srgbClr val="FF0000"/>
                </a:solidFill>
              </a:rPr>
              <a:t>発症者が利用したリネンは、法令に基づき、消毒可能なリネン事業者に手配するか、</a:t>
            </a:r>
            <a:r>
              <a:rPr lang="ja-JP" altLang="en-US" sz="1200" u="sng">
                <a:solidFill>
                  <a:srgbClr val="FF0000"/>
                </a:solidFill>
              </a:rPr>
              <a:t>医療廃棄物扱いで廃棄</a:t>
            </a:r>
            <a:r>
              <a:rPr lang="ja-JP" altLang="en-US" sz="1200">
                <a:solidFill>
                  <a:srgbClr val="FF0000"/>
                </a:solidFill>
              </a:rPr>
              <a:t>します。</a:t>
            </a:r>
            <a:endParaRPr lang="en-US" altLang="ja-JP" sz="1200" dirty="0">
              <a:solidFill>
                <a:srgbClr val="FF0000"/>
              </a:solidFill>
            </a:endParaRPr>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使用済みリネンは部屋置きして退去時に引き上げします。</a:t>
            </a:r>
          </a:p>
        </p:txBody>
      </p:sp>
      <p:sp>
        <p:nvSpPr>
          <p:cNvPr id="6" name="正方形/長方形 5">
            <a:extLst>
              <a:ext uri="{FF2B5EF4-FFF2-40B4-BE49-F238E27FC236}">
                <a16:creationId xmlns:a16="http://schemas.microsoft.com/office/drawing/2014/main" id="{88BC1E8F-C7AE-8146-9000-8BA7AF4BAA19}"/>
              </a:ext>
            </a:extLst>
          </p:cNvPr>
          <p:cNvSpPr/>
          <p:nvPr/>
        </p:nvSpPr>
        <p:spPr>
          <a:xfrm>
            <a:off x="422546" y="7046225"/>
            <a:ext cx="2745959" cy="1200329"/>
          </a:xfrm>
          <a:prstGeom prst="rect">
            <a:avLst/>
          </a:prstGeom>
          <a:ln>
            <a:solidFill>
              <a:schemeClr val="tx1"/>
            </a:solidFill>
          </a:ln>
        </p:spPr>
        <p:txBody>
          <a:bodyPr wrap="square">
            <a:spAutoFit/>
          </a:bodyPr>
          <a:lstStyle/>
          <a:p>
            <a:r>
              <a:rPr lang="ja-JP" altLang="en-US" sz="1200">
                <a:solidFill>
                  <a:srgbClr val="2E3136"/>
                </a:solidFill>
                <a:latin typeface="MS PGothic" panose="020B0600070205080204" pitchFamily="34" charset="-128"/>
                <a:ea typeface="MS PGothic" panose="020B0600070205080204" pitchFamily="34" charset="-128"/>
              </a:rPr>
              <a:t>（７）汚れたリネン、衣服を洗濯しましょう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体液で汚れた衣服、リネンを取り扱う際は、手袋とマスクをつけ、一般的な家庭用洗剤で洗濯し完全に乾かしてください。</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糞便からウイルスが検出されることがあります。</a:t>
            </a:r>
            <a:endParaRPr lang="ja-JP" altLang="en-US" sz="1200">
              <a:latin typeface="MS PGothic" panose="020B0600070205080204" pitchFamily="34" charset="-128"/>
              <a:ea typeface="MS PGothic" panose="020B0600070205080204" pitchFamily="34" charset="-128"/>
            </a:endParaRPr>
          </a:p>
        </p:txBody>
      </p:sp>
      <p:sp>
        <p:nvSpPr>
          <p:cNvPr id="21" name="テキスト ボックス 20">
            <a:extLst>
              <a:ext uri="{FF2B5EF4-FFF2-40B4-BE49-F238E27FC236}">
                <a16:creationId xmlns:a16="http://schemas.microsoft.com/office/drawing/2014/main" id="{3C3B7332-1AD4-8447-BA59-889B60B50D69}"/>
              </a:ext>
            </a:extLst>
          </p:cNvPr>
          <p:cNvSpPr txBox="1"/>
          <p:nvPr/>
        </p:nvSpPr>
        <p:spPr>
          <a:xfrm>
            <a:off x="3545383" y="7683979"/>
            <a:ext cx="2914650" cy="276999"/>
          </a:xfrm>
          <a:prstGeom prst="rect">
            <a:avLst/>
          </a:prstGeom>
          <a:noFill/>
        </p:spPr>
        <p:txBody>
          <a:bodyPr wrap="square" rtlCol="0">
            <a:spAutoFit/>
          </a:bodyPr>
          <a:lstStyle/>
          <a:p>
            <a:pPr>
              <a:tabLst>
                <a:tab pos="1816100" algn="l"/>
              </a:tabLst>
            </a:pPr>
            <a:r>
              <a:rPr lang="ja-JP" altLang="en-US" sz="1200"/>
              <a:t>シーツ枕カバー</a:t>
            </a:r>
            <a:r>
              <a:rPr lang="en-US" altLang="ja-JP" sz="1200" dirty="0"/>
              <a:t>	6</a:t>
            </a:r>
            <a:r>
              <a:rPr lang="ja-JP" altLang="en-US" sz="1200"/>
              <a:t>日に</a:t>
            </a:r>
            <a:r>
              <a:rPr lang="en-US" altLang="ja-JP" sz="1200" dirty="0"/>
              <a:t>1</a:t>
            </a:r>
            <a:r>
              <a:rPr lang="ja-JP" altLang="en-US" sz="1200"/>
              <a:t>回</a:t>
            </a:r>
            <a:endParaRPr lang="en-US" altLang="ja-JP" sz="1200" dirty="0"/>
          </a:p>
        </p:txBody>
      </p:sp>
      <p:sp>
        <p:nvSpPr>
          <p:cNvPr id="22" name="テキスト ボックス 21">
            <a:extLst>
              <a:ext uri="{FF2B5EF4-FFF2-40B4-BE49-F238E27FC236}">
                <a16:creationId xmlns:a16="http://schemas.microsoft.com/office/drawing/2014/main" id="{9EC54551-C134-424E-9E16-FB5D4C2BBD1C}"/>
              </a:ext>
            </a:extLst>
          </p:cNvPr>
          <p:cNvSpPr txBox="1"/>
          <p:nvPr/>
        </p:nvSpPr>
        <p:spPr>
          <a:xfrm>
            <a:off x="3545383" y="7969555"/>
            <a:ext cx="2914650" cy="276999"/>
          </a:xfrm>
          <a:prstGeom prst="rect">
            <a:avLst/>
          </a:prstGeom>
          <a:noFill/>
        </p:spPr>
        <p:txBody>
          <a:bodyPr wrap="square" rtlCol="0">
            <a:spAutoFit/>
          </a:bodyPr>
          <a:lstStyle/>
          <a:p>
            <a:pPr>
              <a:tabLst>
                <a:tab pos="1816100" algn="l"/>
              </a:tabLst>
            </a:pPr>
            <a:r>
              <a:rPr lang="ja-JP" altLang="en-US" sz="1200"/>
              <a:t>バスタオル</a:t>
            </a:r>
            <a:r>
              <a:rPr lang="en-US" altLang="ja-JP" sz="1200" dirty="0"/>
              <a:t>	3</a:t>
            </a:r>
            <a:r>
              <a:rPr lang="ja-JP" altLang="en-US" sz="1200"/>
              <a:t>日に</a:t>
            </a:r>
            <a:r>
              <a:rPr lang="en-US" altLang="ja-JP" sz="1200" dirty="0"/>
              <a:t>1</a:t>
            </a:r>
            <a:r>
              <a:rPr lang="ja-JP" altLang="en-US" sz="1200"/>
              <a:t>回</a:t>
            </a:r>
            <a:endParaRPr lang="en-US" altLang="ja-JP" sz="1200" dirty="0"/>
          </a:p>
        </p:txBody>
      </p:sp>
      <p:sp>
        <p:nvSpPr>
          <p:cNvPr id="23" name="テキスト ボックス 22">
            <a:extLst>
              <a:ext uri="{FF2B5EF4-FFF2-40B4-BE49-F238E27FC236}">
                <a16:creationId xmlns:a16="http://schemas.microsoft.com/office/drawing/2014/main" id="{D2C905E8-93DF-D94D-BA3B-F98247436866}"/>
              </a:ext>
            </a:extLst>
          </p:cNvPr>
          <p:cNvSpPr txBox="1"/>
          <p:nvPr/>
        </p:nvSpPr>
        <p:spPr>
          <a:xfrm>
            <a:off x="3545383" y="8223476"/>
            <a:ext cx="2914650" cy="276999"/>
          </a:xfrm>
          <a:prstGeom prst="rect">
            <a:avLst/>
          </a:prstGeom>
          <a:noFill/>
        </p:spPr>
        <p:txBody>
          <a:bodyPr wrap="square" rtlCol="0">
            <a:spAutoFit/>
          </a:bodyPr>
          <a:lstStyle/>
          <a:p>
            <a:pPr>
              <a:tabLst>
                <a:tab pos="1816100" algn="l"/>
              </a:tabLst>
            </a:pPr>
            <a:r>
              <a:rPr lang="ja-JP" altLang="en-US" sz="1200"/>
              <a:t>バスマット</a:t>
            </a:r>
            <a:r>
              <a:rPr lang="en-US" altLang="ja-JP" sz="1200" dirty="0"/>
              <a:t>	3</a:t>
            </a:r>
            <a:r>
              <a:rPr lang="ja-JP" altLang="en-US" sz="1200"/>
              <a:t>日に</a:t>
            </a:r>
            <a:r>
              <a:rPr lang="en-US" altLang="ja-JP" sz="1200" dirty="0"/>
              <a:t>1</a:t>
            </a:r>
            <a:r>
              <a:rPr lang="ja-JP" altLang="en-US" sz="1200"/>
              <a:t>回</a:t>
            </a:r>
            <a:endParaRPr lang="en-US" altLang="ja-JP" sz="1200" dirty="0"/>
          </a:p>
        </p:txBody>
      </p:sp>
      <p:sp>
        <p:nvSpPr>
          <p:cNvPr id="24" name="テキスト ボックス 23">
            <a:extLst>
              <a:ext uri="{FF2B5EF4-FFF2-40B4-BE49-F238E27FC236}">
                <a16:creationId xmlns:a16="http://schemas.microsoft.com/office/drawing/2014/main" id="{15297C4C-48AE-2944-B495-8618FB1BC91F}"/>
              </a:ext>
            </a:extLst>
          </p:cNvPr>
          <p:cNvSpPr txBox="1"/>
          <p:nvPr/>
        </p:nvSpPr>
        <p:spPr>
          <a:xfrm>
            <a:off x="3545383" y="8513521"/>
            <a:ext cx="2914650" cy="276999"/>
          </a:xfrm>
          <a:prstGeom prst="rect">
            <a:avLst/>
          </a:prstGeom>
          <a:noFill/>
        </p:spPr>
        <p:txBody>
          <a:bodyPr wrap="square" rtlCol="0">
            <a:spAutoFit/>
          </a:bodyPr>
          <a:lstStyle/>
          <a:p>
            <a:pPr>
              <a:tabLst>
                <a:tab pos="1816100" algn="l"/>
              </a:tabLst>
            </a:pPr>
            <a:r>
              <a:rPr lang="ja-JP" altLang="en-US" sz="1200"/>
              <a:t>歯ブラシ</a:t>
            </a:r>
            <a:r>
              <a:rPr lang="en-US" altLang="ja-JP" sz="1200" dirty="0"/>
              <a:t>	1</a:t>
            </a:r>
            <a:r>
              <a:rPr lang="ja-JP" altLang="en-US" sz="1200"/>
              <a:t>泊</a:t>
            </a:r>
            <a:r>
              <a:rPr lang="en-US" altLang="ja-JP" sz="1200" dirty="0"/>
              <a:t>1</a:t>
            </a:r>
            <a:r>
              <a:rPr lang="ja-JP" altLang="en-US" sz="1200"/>
              <a:t>本</a:t>
            </a:r>
            <a:endParaRPr lang="en-US" altLang="ja-JP" sz="1200" dirty="0"/>
          </a:p>
        </p:txBody>
      </p:sp>
      <p:sp>
        <p:nvSpPr>
          <p:cNvPr id="25" name="テキスト ボックス 24">
            <a:extLst>
              <a:ext uri="{FF2B5EF4-FFF2-40B4-BE49-F238E27FC236}">
                <a16:creationId xmlns:a16="http://schemas.microsoft.com/office/drawing/2014/main" id="{F7285D11-3816-2F4F-999E-E8FED79A3320}"/>
              </a:ext>
            </a:extLst>
          </p:cNvPr>
          <p:cNvSpPr txBox="1"/>
          <p:nvPr/>
        </p:nvSpPr>
        <p:spPr>
          <a:xfrm>
            <a:off x="3545383" y="8803566"/>
            <a:ext cx="2914650" cy="276999"/>
          </a:xfrm>
          <a:prstGeom prst="rect">
            <a:avLst/>
          </a:prstGeom>
          <a:noFill/>
        </p:spPr>
        <p:txBody>
          <a:bodyPr wrap="square" rtlCol="0">
            <a:spAutoFit/>
          </a:bodyPr>
          <a:lstStyle/>
          <a:p>
            <a:pPr>
              <a:tabLst>
                <a:tab pos="1816100" algn="l"/>
              </a:tabLst>
            </a:pPr>
            <a:r>
              <a:rPr lang="ja-JP" altLang="en-US" sz="1200"/>
              <a:t>トイレットペーパー</a:t>
            </a:r>
            <a:r>
              <a:rPr lang="en-US" altLang="ja-JP" sz="1200" dirty="0"/>
              <a:t>	4</a:t>
            </a:r>
            <a:r>
              <a:rPr lang="ja-JP" altLang="en-US" sz="1200"/>
              <a:t>日に</a:t>
            </a:r>
            <a:r>
              <a:rPr lang="en-US" altLang="ja-JP" sz="1200" dirty="0"/>
              <a:t>1</a:t>
            </a:r>
            <a:r>
              <a:rPr lang="ja-JP" altLang="en-US" sz="1200"/>
              <a:t>巻</a:t>
            </a:r>
            <a:endParaRPr lang="en-US" altLang="ja-JP" sz="1200" dirty="0"/>
          </a:p>
        </p:txBody>
      </p:sp>
      <p:pic>
        <p:nvPicPr>
          <p:cNvPr id="26" name="図 25">
            <a:extLst>
              <a:ext uri="{FF2B5EF4-FFF2-40B4-BE49-F238E27FC236}">
                <a16:creationId xmlns:a16="http://schemas.microsoft.com/office/drawing/2014/main" id="{C51B8E88-0C83-3248-9AC9-BD8F10CB1C8D}"/>
              </a:ext>
            </a:extLst>
          </p:cNvPr>
          <p:cNvPicPr>
            <a:picLocks noChangeAspect="1"/>
          </p:cNvPicPr>
          <p:nvPr/>
        </p:nvPicPr>
        <p:blipFill>
          <a:blip r:embed="rId2"/>
          <a:stretch>
            <a:fillRect/>
          </a:stretch>
        </p:blipFill>
        <p:spPr>
          <a:xfrm rot="1744336">
            <a:off x="4026932" y="2624161"/>
            <a:ext cx="1009472" cy="1009472"/>
          </a:xfrm>
          <a:prstGeom prst="rect">
            <a:avLst/>
          </a:prstGeom>
        </p:spPr>
      </p:pic>
      <p:sp>
        <p:nvSpPr>
          <p:cNvPr id="27" name="テキスト ボックス 26">
            <a:extLst>
              <a:ext uri="{FF2B5EF4-FFF2-40B4-BE49-F238E27FC236}">
                <a16:creationId xmlns:a16="http://schemas.microsoft.com/office/drawing/2014/main" id="{AD7498A3-CB8F-FE40-931C-1D7FE6351B52}"/>
              </a:ext>
            </a:extLst>
          </p:cNvPr>
          <p:cNvSpPr txBox="1"/>
          <p:nvPr/>
        </p:nvSpPr>
        <p:spPr>
          <a:xfrm>
            <a:off x="3545383" y="3584465"/>
            <a:ext cx="1803221" cy="461665"/>
          </a:xfrm>
          <a:prstGeom prst="rect">
            <a:avLst/>
          </a:prstGeom>
          <a:noFill/>
        </p:spPr>
        <p:txBody>
          <a:bodyPr wrap="square" rtlCol="0">
            <a:spAutoFit/>
          </a:bodyPr>
          <a:lstStyle/>
          <a:p>
            <a:pPr algn="ctr"/>
            <a:r>
              <a:rPr lang="ja-JP" altLang="en-US" sz="1200"/>
              <a:t>滞在者アプリで</a:t>
            </a:r>
            <a:endParaRPr lang="en-US" altLang="ja-JP" sz="1200" dirty="0"/>
          </a:p>
          <a:p>
            <a:pPr algn="ctr"/>
            <a:r>
              <a:rPr lang="ja-JP" altLang="en-US" sz="1200"/>
              <a:t>補充の注文を行う。</a:t>
            </a:r>
            <a:endParaRPr lang="en-US" altLang="ja-JP" sz="1200" dirty="0"/>
          </a:p>
        </p:txBody>
      </p:sp>
      <p:pic>
        <p:nvPicPr>
          <p:cNvPr id="28" name="図 27">
            <a:extLst>
              <a:ext uri="{FF2B5EF4-FFF2-40B4-BE49-F238E27FC236}">
                <a16:creationId xmlns:a16="http://schemas.microsoft.com/office/drawing/2014/main" id="{2CA81B24-A84E-9F4A-9CC1-4DC9404CD04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89179" y="4794962"/>
            <a:ext cx="648163" cy="648163"/>
          </a:xfrm>
          <a:prstGeom prst="rect">
            <a:avLst/>
          </a:prstGeom>
        </p:spPr>
      </p:pic>
      <p:pic>
        <p:nvPicPr>
          <p:cNvPr id="29" name="図 28">
            <a:extLst>
              <a:ext uri="{FF2B5EF4-FFF2-40B4-BE49-F238E27FC236}">
                <a16:creationId xmlns:a16="http://schemas.microsoft.com/office/drawing/2014/main" id="{ADB4AA17-54EE-494B-9F46-5477450AA95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42435" y="6764508"/>
            <a:ext cx="618347" cy="618347"/>
          </a:xfrm>
          <a:prstGeom prst="rect">
            <a:avLst/>
          </a:prstGeom>
        </p:spPr>
      </p:pic>
      <p:sp>
        <p:nvSpPr>
          <p:cNvPr id="30" name="テキスト ボックス 29">
            <a:extLst>
              <a:ext uri="{FF2B5EF4-FFF2-40B4-BE49-F238E27FC236}">
                <a16:creationId xmlns:a16="http://schemas.microsoft.com/office/drawing/2014/main" id="{E1FE3570-661C-EB40-816A-7C8D231F83AE}"/>
              </a:ext>
            </a:extLst>
          </p:cNvPr>
          <p:cNvSpPr txBox="1"/>
          <p:nvPr/>
        </p:nvSpPr>
        <p:spPr>
          <a:xfrm>
            <a:off x="3453670" y="7792647"/>
            <a:ext cx="1764399" cy="276999"/>
          </a:xfrm>
          <a:prstGeom prst="rect">
            <a:avLst/>
          </a:prstGeom>
          <a:noFill/>
        </p:spPr>
        <p:txBody>
          <a:bodyPr wrap="square" rtlCol="0">
            <a:spAutoFit/>
          </a:bodyPr>
          <a:lstStyle/>
          <a:p>
            <a:pPr algn="ctr"/>
            <a:r>
              <a:rPr lang="ja-JP" altLang="en-US" sz="1200"/>
              <a:t>待機者支援センター</a:t>
            </a:r>
            <a:endParaRPr kumimoji="1" lang="ja-JP" altLang="en-US" sz="1200"/>
          </a:p>
        </p:txBody>
      </p:sp>
      <p:sp>
        <p:nvSpPr>
          <p:cNvPr id="31" name="テキスト ボックス 30">
            <a:extLst>
              <a:ext uri="{FF2B5EF4-FFF2-40B4-BE49-F238E27FC236}">
                <a16:creationId xmlns:a16="http://schemas.microsoft.com/office/drawing/2014/main" id="{D80A76A9-30D5-1248-9DA9-7876EA33F1D9}"/>
              </a:ext>
            </a:extLst>
          </p:cNvPr>
          <p:cNvSpPr txBox="1"/>
          <p:nvPr/>
        </p:nvSpPr>
        <p:spPr>
          <a:xfrm>
            <a:off x="3523229" y="5764686"/>
            <a:ext cx="1491961" cy="276999"/>
          </a:xfrm>
          <a:prstGeom prst="rect">
            <a:avLst/>
          </a:prstGeom>
          <a:noFill/>
        </p:spPr>
        <p:txBody>
          <a:bodyPr wrap="square" rtlCol="0">
            <a:spAutoFit/>
          </a:bodyPr>
          <a:lstStyle/>
          <a:p>
            <a:pPr algn="ctr"/>
            <a:r>
              <a:rPr lang="ja-JP" altLang="en-US" sz="1200"/>
              <a:t>補充情報管理</a:t>
            </a:r>
            <a:endParaRPr kumimoji="1" lang="ja-JP" altLang="en-US" sz="1200"/>
          </a:p>
        </p:txBody>
      </p:sp>
      <p:sp>
        <p:nvSpPr>
          <p:cNvPr id="32" name="テキスト ボックス 31">
            <a:extLst>
              <a:ext uri="{FF2B5EF4-FFF2-40B4-BE49-F238E27FC236}">
                <a16:creationId xmlns:a16="http://schemas.microsoft.com/office/drawing/2014/main" id="{54C17F38-39CB-3443-99D9-8C96829977C0}"/>
              </a:ext>
            </a:extLst>
          </p:cNvPr>
          <p:cNvSpPr txBox="1"/>
          <p:nvPr/>
        </p:nvSpPr>
        <p:spPr>
          <a:xfrm>
            <a:off x="3777465" y="5553572"/>
            <a:ext cx="883359" cy="277000"/>
          </a:xfrm>
          <a:prstGeom prst="rect">
            <a:avLst/>
          </a:prstGeom>
          <a:noFill/>
        </p:spPr>
        <p:txBody>
          <a:bodyPr wrap="square" rtlCol="0">
            <a:spAutoFit/>
          </a:bodyPr>
          <a:lstStyle/>
          <a:p>
            <a:pPr algn="ctr"/>
            <a:r>
              <a:rPr lang="ja-JP" altLang="en-US" sz="1200"/>
              <a:t>サーバ</a:t>
            </a:r>
            <a:endParaRPr kumimoji="1" lang="ja-JP" altLang="en-US" sz="1200"/>
          </a:p>
        </p:txBody>
      </p:sp>
      <p:sp>
        <p:nvSpPr>
          <p:cNvPr id="33" name="下矢印 32">
            <a:extLst>
              <a:ext uri="{FF2B5EF4-FFF2-40B4-BE49-F238E27FC236}">
                <a16:creationId xmlns:a16="http://schemas.microsoft.com/office/drawing/2014/main" id="{DCC68DB3-CB57-424D-9CF8-187A50A37733}"/>
              </a:ext>
            </a:extLst>
          </p:cNvPr>
          <p:cNvSpPr/>
          <p:nvPr/>
        </p:nvSpPr>
        <p:spPr>
          <a:xfrm>
            <a:off x="4095586" y="4154838"/>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a:extLst>
              <a:ext uri="{FF2B5EF4-FFF2-40B4-BE49-F238E27FC236}">
                <a16:creationId xmlns:a16="http://schemas.microsoft.com/office/drawing/2014/main" id="{50F6B064-0AFB-7546-AEF7-910DD9655F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46677" y="6358228"/>
            <a:ext cx="742184" cy="742184"/>
          </a:xfrm>
          <a:prstGeom prst="rect">
            <a:avLst/>
          </a:prstGeom>
        </p:spPr>
      </p:pic>
      <p:sp>
        <p:nvSpPr>
          <p:cNvPr id="35" name="テキスト ボックス 34">
            <a:extLst>
              <a:ext uri="{FF2B5EF4-FFF2-40B4-BE49-F238E27FC236}">
                <a16:creationId xmlns:a16="http://schemas.microsoft.com/office/drawing/2014/main" id="{353CC4BC-3AFC-2B46-8E56-24432055234D}"/>
              </a:ext>
            </a:extLst>
          </p:cNvPr>
          <p:cNvSpPr txBox="1"/>
          <p:nvPr/>
        </p:nvSpPr>
        <p:spPr>
          <a:xfrm>
            <a:off x="5189710" y="7151834"/>
            <a:ext cx="1295618" cy="276999"/>
          </a:xfrm>
          <a:prstGeom prst="rect">
            <a:avLst/>
          </a:prstGeom>
          <a:noFill/>
        </p:spPr>
        <p:txBody>
          <a:bodyPr wrap="square" rtlCol="0">
            <a:spAutoFit/>
          </a:bodyPr>
          <a:lstStyle/>
          <a:p>
            <a:pPr algn="ctr"/>
            <a:r>
              <a:rPr kumimoji="1" lang="ja-JP" altLang="en-US" sz="1200"/>
              <a:t>事業所</a:t>
            </a:r>
          </a:p>
        </p:txBody>
      </p:sp>
      <p:pic>
        <p:nvPicPr>
          <p:cNvPr id="36" name="図 35">
            <a:extLst>
              <a:ext uri="{FF2B5EF4-FFF2-40B4-BE49-F238E27FC236}">
                <a16:creationId xmlns:a16="http://schemas.microsoft.com/office/drawing/2014/main" id="{2FDC3E6B-FB0A-A64D-94D1-D0F644F74A0E}"/>
              </a:ext>
            </a:extLst>
          </p:cNvPr>
          <p:cNvPicPr>
            <a:picLocks noChangeAspect="1"/>
          </p:cNvPicPr>
          <p:nvPr/>
        </p:nvPicPr>
        <p:blipFill>
          <a:blip r:embed="rId6"/>
          <a:stretch>
            <a:fillRect/>
          </a:stretch>
        </p:blipFill>
        <p:spPr>
          <a:xfrm>
            <a:off x="5344726" y="2044211"/>
            <a:ext cx="985583" cy="985583"/>
          </a:xfrm>
          <a:prstGeom prst="rect">
            <a:avLst/>
          </a:prstGeom>
        </p:spPr>
      </p:pic>
      <p:sp>
        <p:nvSpPr>
          <p:cNvPr id="37" name="テキスト ボックス 36">
            <a:extLst>
              <a:ext uri="{FF2B5EF4-FFF2-40B4-BE49-F238E27FC236}">
                <a16:creationId xmlns:a16="http://schemas.microsoft.com/office/drawing/2014/main" id="{016BF574-84D1-4445-B86B-FBFCBC89A9B5}"/>
              </a:ext>
            </a:extLst>
          </p:cNvPr>
          <p:cNvSpPr txBox="1"/>
          <p:nvPr/>
        </p:nvSpPr>
        <p:spPr>
          <a:xfrm>
            <a:off x="5298847" y="2947325"/>
            <a:ext cx="1193184" cy="276999"/>
          </a:xfrm>
          <a:prstGeom prst="rect">
            <a:avLst/>
          </a:prstGeom>
          <a:noFill/>
        </p:spPr>
        <p:txBody>
          <a:bodyPr wrap="square" rtlCol="0">
            <a:spAutoFit/>
          </a:bodyPr>
          <a:lstStyle/>
          <a:p>
            <a:pPr algn="ctr"/>
            <a:r>
              <a:rPr kumimoji="1" lang="ja-JP" altLang="en-US" sz="1200"/>
              <a:t>接触禁止</a:t>
            </a:r>
          </a:p>
        </p:txBody>
      </p:sp>
      <p:sp>
        <p:nvSpPr>
          <p:cNvPr id="38" name="十字形 37">
            <a:extLst>
              <a:ext uri="{FF2B5EF4-FFF2-40B4-BE49-F238E27FC236}">
                <a16:creationId xmlns:a16="http://schemas.microsoft.com/office/drawing/2014/main" id="{A8C930B7-1DCA-DE41-B264-8351CA66382E}"/>
              </a:ext>
            </a:extLst>
          </p:cNvPr>
          <p:cNvSpPr/>
          <p:nvPr/>
        </p:nvSpPr>
        <p:spPr>
          <a:xfrm rot="18900000">
            <a:off x="5562932" y="2281654"/>
            <a:ext cx="562579" cy="562579"/>
          </a:xfrm>
          <a:prstGeom prst="plus">
            <a:avLst>
              <a:gd name="adj" fmla="val 45007"/>
            </a:avLst>
          </a:prstGeom>
          <a:solidFill>
            <a:srgbClr val="FF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下矢印 38">
            <a:extLst>
              <a:ext uri="{FF2B5EF4-FFF2-40B4-BE49-F238E27FC236}">
                <a16:creationId xmlns:a16="http://schemas.microsoft.com/office/drawing/2014/main" id="{E736CC5A-644D-6B42-812F-FEA556BA0B9D}"/>
              </a:ext>
            </a:extLst>
          </p:cNvPr>
          <p:cNvSpPr/>
          <p:nvPr/>
        </p:nvSpPr>
        <p:spPr>
          <a:xfrm rot="10800000">
            <a:off x="5654514" y="5216153"/>
            <a:ext cx="366010" cy="66205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3E77A9A3-CBCD-6C4F-92F0-58A039AF50F9}"/>
              </a:ext>
            </a:extLst>
          </p:cNvPr>
          <p:cNvSpPr txBox="1"/>
          <p:nvPr/>
        </p:nvSpPr>
        <p:spPr>
          <a:xfrm>
            <a:off x="5196413" y="5947620"/>
            <a:ext cx="1295618" cy="276999"/>
          </a:xfrm>
          <a:prstGeom prst="rect">
            <a:avLst/>
          </a:prstGeom>
          <a:noFill/>
          <a:ln>
            <a:noFill/>
          </a:ln>
        </p:spPr>
        <p:txBody>
          <a:bodyPr wrap="square" rtlCol="0">
            <a:spAutoFit/>
          </a:bodyPr>
          <a:lstStyle/>
          <a:p>
            <a:pPr algn="ctr"/>
            <a:r>
              <a:rPr lang="ja-JP" altLang="en-US" sz="1200"/>
              <a:t>補充</a:t>
            </a:r>
            <a:endParaRPr kumimoji="1" lang="en-US" altLang="ja-JP" sz="1200" dirty="0"/>
          </a:p>
        </p:txBody>
      </p:sp>
      <p:pic>
        <p:nvPicPr>
          <p:cNvPr id="41" name="図 40">
            <a:extLst>
              <a:ext uri="{FF2B5EF4-FFF2-40B4-BE49-F238E27FC236}">
                <a16:creationId xmlns:a16="http://schemas.microsoft.com/office/drawing/2014/main" id="{8D67D706-8383-BB4B-927E-0F68332468F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45972" y="3228912"/>
            <a:ext cx="598697" cy="901567"/>
          </a:xfrm>
          <a:prstGeom prst="rect">
            <a:avLst/>
          </a:prstGeom>
        </p:spPr>
      </p:pic>
      <p:sp>
        <p:nvSpPr>
          <p:cNvPr id="42" name="テキスト ボックス 41">
            <a:extLst>
              <a:ext uri="{FF2B5EF4-FFF2-40B4-BE49-F238E27FC236}">
                <a16:creationId xmlns:a16="http://schemas.microsoft.com/office/drawing/2014/main" id="{5EB075A1-6049-904E-A941-447615E03A16}"/>
              </a:ext>
            </a:extLst>
          </p:cNvPr>
          <p:cNvSpPr txBox="1"/>
          <p:nvPr/>
        </p:nvSpPr>
        <p:spPr>
          <a:xfrm>
            <a:off x="5196413" y="4074074"/>
            <a:ext cx="1295618" cy="276999"/>
          </a:xfrm>
          <a:prstGeom prst="rect">
            <a:avLst/>
          </a:prstGeom>
          <a:noFill/>
          <a:ln>
            <a:noFill/>
          </a:ln>
        </p:spPr>
        <p:txBody>
          <a:bodyPr wrap="square" rtlCol="0">
            <a:spAutoFit/>
          </a:bodyPr>
          <a:lstStyle/>
          <a:p>
            <a:pPr algn="ctr"/>
            <a:r>
              <a:rPr lang="ja-JP" altLang="en-US" sz="1200"/>
              <a:t>ドア前置</a:t>
            </a:r>
            <a:endParaRPr kumimoji="1" lang="en-US" altLang="ja-JP" sz="1200" dirty="0"/>
          </a:p>
        </p:txBody>
      </p:sp>
      <p:sp>
        <p:nvSpPr>
          <p:cNvPr id="44" name="下矢印 43">
            <a:extLst>
              <a:ext uri="{FF2B5EF4-FFF2-40B4-BE49-F238E27FC236}">
                <a16:creationId xmlns:a16="http://schemas.microsoft.com/office/drawing/2014/main" id="{A7AC2C07-C744-8C47-B084-51409D29FF85}"/>
              </a:ext>
            </a:extLst>
          </p:cNvPr>
          <p:cNvSpPr/>
          <p:nvPr/>
        </p:nvSpPr>
        <p:spPr>
          <a:xfrm rot="16200000">
            <a:off x="4944605" y="6816893"/>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下矢印 44">
            <a:extLst>
              <a:ext uri="{FF2B5EF4-FFF2-40B4-BE49-F238E27FC236}">
                <a16:creationId xmlns:a16="http://schemas.microsoft.com/office/drawing/2014/main" id="{77F891D5-C791-E14E-B277-F4B08932C64D}"/>
              </a:ext>
            </a:extLst>
          </p:cNvPr>
          <p:cNvSpPr/>
          <p:nvPr/>
        </p:nvSpPr>
        <p:spPr>
          <a:xfrm>
            <a:off x="4095586" y="6089655"/>
            <a:ext cx="366010" cy="56299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a:extLst>
              <a:ext uri="{FF2B5EF4-FFF2-40B4-BE49-F238E27FC236}">
                <a16:creationId xmlns:a16="http://schemas.microsoft.com/office/drawing/2014/main" id="{3D96DB4F-C8F6-BF4C-BD5F-095F37F39F8B}"/>
              </a:ext>
            </a:extLst>
          </p:cNvPr>
          <p:cNvPicPr>
            <a:picLocks noChangeAspect="1"/>
          </p:cNvPicPr>
          <p:nvPr/>
        </p:nvPicPr>
        <p:blipFill>
          <a:blip r:embed="rId8"/>
          <a:stretch>
            <a:fillRect/>
          </a:stretch>
        </p:blipFill>
        <p:spPr>
          <a:xfrm>
            <a:off x="5460586" y="4453728"/>
            <a:ext cx="684083" cy="528216"/>
          </a:xfrm>
          <a:prstGeom prst="rect">
            <a:avLst/>
          </a:prstGeom>
        </p:spPr>
      </p:pic>
      <p:sp>
        <p:nvSpPr>
          <p:cNvPr id="47" name="テキスト ボックス 46">
            <a:extLst>
              <a:ext uri="{FF2B5EF4-FFF2-40B4-BE49-F238E27FC236}">
                <a16:creationId xmlns:a16="http://schemas.microsoft.com/office/drawing/2014/main" id="{3B1003FE-9D8F-214F-BD31-E3DAA48A09D6}"/>
              </a:ext>
            </a:extLst>
          </p:cNvPr>
          <p:cNvSpPr txBox="1"/>
          <p:nvPr/>
        </p:nvSpPr>
        <p:spPr>
          <a:xfrm>
            <a:off x="3545383" y="9108366"/>
            <a:ext cx="2914650" cy="276999"/>
          </a:xfrm>
          <a:prstGeom prst="rect">
            <a:avLst/>
          </a:prstGeom>
          <a:noFill/>
        </p:spPr>
        <p:txBody>
          <a:bodyPr wrap="square" rtlCol="0">
            <a:spAutoFit/>
          </a:bodyPr>
          <a:lstStyle/>
          <a:p>
            <a:pPr>
              <a:tabLst>
                <a:tab pos="1816100" algn="l"/>
              </a:tabLst>
            </a:pPr>
            <a:r>
              <a:rPr lang="ja-JP" altLang="en-US" sz="1200"/>
              <a:t>ゴミ袋</a:t>
            </a:r>
            <a:r>
              <a:rPr lang="en-US" altLang="ja-JP" sz="1200" dirty="0"/>
              <a:t>	1</a:t>
            </a:r>
            <a:r>
              <a:rPr lang="ja-JP" altLang="en-US" sz="1200"/>
              <a:t>日に</a:t>
            </a:r>
            <a:r>
              <a:rPr lang="en-US" altLang="ja-JP" sz="1200" dirty="0"/>
              <a:t>1</a:t>
            </a:r>
            <a:r>
              <a:rPr lang="ja-JP" altLang="en-US" sz="1200"/>
              <a:t>枚</a:t>
            </a:r>
            <a:endParaRPr lang="en-US" altLang="ja-JP" sz="1200" dirty="0"/>
          </a:p>
        </p:txBody>
      </p:sp>
      <p:sp>
        <p:nvSpPr>
          <p:cNvPr id="48" name="テキスト ボックス 47">
            <a:extLst>
              <a:ext uri="{FF2B5EF4-FFF2-40B4-BE49-F238E27FC236}">
                <a16:creationId xmlns:a16="http://schemas.microsoft.com/office/drawing/2014/main" id="{19367D57-79B9-1B4F-9E15-55BA9E8B3314}"/>
              </a:ext>
            </a:extLst>
          </p:cNvPr>
          <p:cNvSpPr txBox="1"/>
          <p:nvPr/>
        </p:nvSpPr>
        <p:spPr>
          <a:xfrm>
            <a:off x="3545383" y="9413166"/>
            <a:ext cx="2914650" cy="276999"/>
          </a:xfrm>
          <a:prstGeom prst="rect">
            <a:avLst/>
          </a:prstGeom>
          <a:noFill/>
        </p:spPr>
        <p:txBody>
          <a:bodyPr wrap="square" rtlCol="0">
            <a:spAutoFit/>
          </a:bodyPr>
          <a:lstStyle/>
          <a:p>
            <a:pPr>
              <a:tabLst>
                <a:tab pos="1816100" algn="l"/>
              </a:tabLst>
            </a:pPr>
            <a:r>
              <a:rPr lang="ja-JP" altLang="en-US" sz="1200"/>
              <a:t>ペットウォーター</a:t>
            </a:r>
            <a:r>
              <a:rPr lang="en-US" altLang="ja-JP" sz="1200" dirty="0"/>
              <a:t>	1</a:t>
            </a:r>
            <a:r>
              <a:rPr lang="ja-JP" altLang="en-US" sz="1200"/>
              <a:t>日</a:t>
            </a:r>
            <a:r>
              <a:rPr lang="en-US" altLang="ja-JP" sz="1200" dirty="0"/>
              <a:t>1.5L</a:t>
            </a:r>
          </a:p>
        </p:txBody>
      </p:sp>
      <p:sp>
        <p:nvSpPr>
          <p:cNvPr id="43" name="正方形/長方形 42">
            <a:extLst>
              <a:ext uri="{FF2B5EF4-FFF2-40B4-BE49-F238E27FC236}">
                <a16:creationId xmlns:a16="http://schemas.microsoft.com/office/drawing/2014/main" id="{DEBFFA32-E6D0-8949-9D95-BA3CB2A06101}"/>
              </a:ext>
            </a:extLst>
          </p:cNvPr>
          <p:cNvSpPr/>
          <p:nvPr/>
        </p:nvSpPr>
        <p:spPr>
          <a:xfrm>
            <a:off x="422546" y="8490015"/>
            <a:ext cx="2745959" cy="1200329"/>
          </a:xfrm>
          <a:prstGeom prst="rect">
            <a:avLst/>
          </a:prstGeom>
          <a:ln>
            <a:solidFill>
              <a:schemeClr val="tx1"/>
            </a:solidFill>
          </a:ln>
        </p:spPr>
        <p:txBody>
          <a:bodyPr wrap="square">
            <a:spAutoFit/>
          </a:bodyPr>
          <a:lstStyle/>
          <a:p>
            <a:r>
              <a:rPr lang="ja-JP" altLang="en-US" sz="1200">
                <a:latin typeface="MS PGothic" panose="020B0600070205080204" pitchFamily="34" charset="-128"/>
                <a:ea typeface="MS PGothic" panose="020B0600070205080204" pitchFamily="34" charset="-128"/>
              </a:rPr>
              <a:t>発症者のリネンについては、消毒を要する洗濯物に該当します（クリーニング業法施行規則第</a:t>
            </a:r>
            <a:r>
              <a:rPr lang="en-US" altLang="ja-JP" sz="1200" dirty="0">
                <a:latin typeface="MS PGothic" panose="020B0600070205080204" pitchFamily="34" charset="-128"/>
                <a:ea typeface="MS PGothic" panose="020B0600070205080204" pitchFamily="34" charset="-128"/>
              </a:rPr>
              <a:t>1</a:t>
            </a:r>
            <a:r>
              <a:rPr lang="ja-JP" altLang="en-US" sz="1200">
                <a:latin typeface="MS PGothic" panose="020B0600070205080204" pitchFamily="34" charset="-128"/>
                <a:ea typeface="MS PGothic" panose="020B0600070205080204" pitchFamily="34" charset="-128"/>
              </a:rPr>
              <a:t>条第</a:t>
            </a:r>
            <a:r>
              <a:rPr lang="en-US" altLang="ja-JP" sz="1200" dirty="0">
                <a:latin typeface="MS PGothic" panose="020B0600070205080204" pitchFamily="34" charset="-128"/>
                <a:ea typeface="MS PGothic" panose="020B0600070205080204" pitchFamily="34" charset="-128"/>
              </a:rPr>
              <a:t>1</a:t>
            </a:r>
            <a:r>
              <a:rPr lang="ja-JP" altLang="en-US" sz="1200">
                <a:latin typeface="MS PGothic" panose="020B0600070205080204" pitchFamily="34" charset="-128"/>
                <a:ea typeface="MS PGothic" panose="020B0600070205080204" pitchFamily="34" charset="-128"/>
              </a:rPr>
              <a:t>号）。よって、当該リネンは消毒を要する洗濯物を扱うことができるクリーニング業者に引き渡していただく必要があります。</a:t>
            </a:r>
          </a:p>
        </p:txBody>
      </p:sp>
      <p:sp>
        <p:nvSpPr>
          <p:cNvPr id="4" name="スライド番号プレースホルダー 3">
            <a:extLst>
              <a:ext uri="{FF2B5EF4-FFF2-40B4-BE49-F238E27FC236}">
                <a16:creationId xmlns:a16="http://schemas.microsoft.com/office/drawing/2014/main" id="{0423337A-AA6B-4141-86C2-971D2D7464A1}"/>
              </a:ext>
            </a:extLst>
          </p:cNvPr>
          <p:cNvSpPr>
            <a:spLocks noGrp="1"/>
          </p:cNvSpPr>
          <p:nvPr>
            <p:ph type="sldNum" sz="quarter" idx="12"/>
          </p:nvPr>
        </p:nvSpPr>
        <p:spPr/>
        <p:txBody>
          <a:bodyPr/>
          <a:lstStyle/>
          <a:p>
            <a:fld id="{D26F39CE-828E-974C-A2DD-8D56C23B278A}" type="slidenum">
              <a:rPr kumimoji="1" lang="ja-JP" altLang="en-US" smtClean="0"/>
              <a:t>22</a:t>
            </a:fld>
            <a:endParaRPr kumimoji="1" lang="ja-JP" altLang="en-US"/>
          </a:p>
        </p:txBody>
      </p:sp>
    </p:spTree>
    <p:extLst>
      <p:ext uri="{BB962C8B-B14F-4D97-AF65-F5344CB8AC3E}">
        <p14:creationId xmlns:p14="http://schemas.microsoft.com/office/powerpoint/2010/main" val="677174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7-7.</a:t>
            </a:r>
            <a:r>
              <a:rPr lang="ja-JP" altLang="en-US"/>
              <a:t>出立対応</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5"/>
            <a:ext cx="2914650" cy="5369809"/>
          </a:xfrm>
        </p:spPr>
        <p:txBody>
          <a:bodyPr>
            <a:normAutofit/>
          </a:bodyPr>
          <a:lstStyle/>
          <a:p>
            <a:pPr marL="0" indent="0">
              <a:buNone/>
            </a:pPr>
            <a:r>
              <a:rPr lang="ja-JP" altLang="en-US" sz="1400">
                <a:latin typeface="+mj-ea"/>
                <a:ea typeface="+mj-ea"/>
              </a:rPr>
              <a:t>滞在者が</a:t>
            </a:r>
            <a:r>
              <a:rPr lang="en-US" altLang="ja-JP" sz="1400" dirty="0">
                <a:latin typeface="+mj-ea"/>
                <a:ea typeface="+mj-ea"/>
              </a:rPr>
              <a:t>14</a:t>
            </a:r>
            <a:r>
              <a:rPr lang="ja-JP" altLang="en-US" sz="1400">
                <a:latin typeface="+mj-ea"/>
                <a:ea typeface="+mj-ea"/>
              </a:rPr>
              <a:t>日を経過した際には、滞在アプリで滞在者に通知を送信します。</a:t>
            </a:r>
            <a:endParaRPr lang="en-US" altLang="ja-JP" sz="1400" dirty="0">
              <a:latin typeface="+mj-ea"/>
              <a:ea typeface="+mj-ea"/>
            </a:endParaRPr>
          </a:p>
          <a:p>
            <a:pPr marL="0" indent="0">
              <a:buNone/>
            </a:pPr>
            <a:r>
              <a:rPr lang="ja-JP" altLang="en-US" sz="1400">
                <a:latin typeface="+mj-ea"/>
                <a:ea typeface="+mj-ea"/>
              </a:rPr>
              <a:t>滞在者は出立日時を事前に予約登録する必要があります。</a:t>
            </a:r>
            <a:endParaRPr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時間になったら、指定された出立経路を通って出立します。</a:t>
            </a:r>
            <a:endParaRPr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チェックアウトはありません。</a:t>
            </a:r>
            <a:endParaRPr lang="en-US" altLang="ja-JP" sz="1400" dirty="0">
              <a:latin typeface="+mj-ea"/>
              <a:ea typeface="+mj-ea"/>
            </a:endParaRPr>
          </a:p>
          <a:p>
            <a:pPr marL="0" indent="0">
              <a:buNone/>
            </a:pPr>
            <a:r>
              <a:rPr lang="ja-JP" altLang="en-US" sz="1400">
                <a:latin typeface="+mj-ea"/>
                <a:ea typeface="+mj-ea"/>
              </a:rPr>
              <a:t>出立者情報を</a:t>
            </a:r>
            <a:r>
              <a:rPr lang="en-US" altLang="ja-JP" sz="1400" dirty="0">
                <a:latin typeface="+mj-ea"/>
                <a:ea typeface="+mj-ea"/>
              </a:rPr>
              <a:t>WEB</a:t>
            </a:r>
            <a:r>
              <a:rPr lang="ja-JP" altLang="en-US" sz="1400">
                <a:latin typeface="+mj-ea"/>
                <a:ea typeface="+mj-ea"/>
              </a:rPr>
              <a:t>画面で登録してください。</a:t>
            </a:r>
            <a:endParaRPr lang="en-US" altLang="ja-JP" sz="1400" dirty="0">
              <a:latin typeface="+mj-ea"/>
              <a:ea typeface="+mj-ea"/>
            </a:endParaRPr>
          </a:p>
          <a:p>
            <a:pPr marL="0" indent="0">
              <a:buNone/>
            </a:pPr>
            <a:endParaRPr lang="en-US" altLang="ja-JP" sz="1400" dirty="0">
              <a:latin typeface="+mj-ea"/>
              <a:ea typeface="+mj-ea"/>
            </a:endParaRPr>
          </a:p>
          <a:p>
            <a:pPr marL="0" indent="0">
              <a:buNone/>
            </a:pPr>
            <a:r>
              <a:rPr lang="ja-JP" altLang="en-US" sz="1400">
                <a:solidFill>
                  <a:srgbClr val="FF0000"/>
                </a:solidFill>
                <a:latin typeface="+mj-ea"/>
                <a:ea typeface="+mj-ea"/>
              </a:rPr>
              <a:t>出立後、経路の消毒を実施して、</a:t>
            </a:r>
            <a:r>
              <a:rPr lang="en-US" altLang="ja-JP" sz="1400" dirty="0">
                <a:solidFill>
                  <a:srgbClr val="FF0000"/>
                </a:solidFill>
                <a:latin typeface="+mj-ea"/>
                <a:ea typeface="+mj-ea"/>
              </a:rPr>
              <a:t>WEB</a:t>
            </a:r>
            <a:r>
              <a:rPr lang="ja-JP" altLang="en-US" sz="1400">
                <a:solidFill>
                  <a:srgbClr val="FF0000"/>
                </a:solidFill>
                <a:latin typeface="+mj-ea"/>
                <a:ea typeface="+mj-ea"/>
              </a:rPr>
              <a:t>画面に消毒履歴を登録してください。</a:t>
            </a:r>
            <a:endParaRPr lang="en-US" altLang="ja-JP" sz="1400" dirty="0">
              <a:solidFill>
                <a:srgbClr val="FF0000"/>
              </a:solidFill>
              <a:latin typeface="+mj-ea"/>
              <a:ea typeface="+mj-ea"/>
            </a:endParaRPr>
          </a:p>
          <a:p>
            <a:pPr marL="0" indent="0">
              <a:buNone/>
            </a:pPr>
            <a:endParaRPr lang="en-US" altLang="ja-JP" sz="1400" dirty="0">
              <a:latin typeface="+mj-ea"/>
              <a:ea typeface="+mj-ea"/>
            </a:endParaRPr>
          </a:p>
          <a:p>
            <a:pPr marL="0" indent="0">
              <a:buNone/>
            </a:pPr>
            <a:r>
              <a:rPr lang="ja-JP" altLang="en-US" sz="1400">
                <a:latin typeface="+mj-ea"/>
                <a:ea typeface="+mj-ea"/>
              </a:rPr>
              <a:t>自主滞在者支援センターでは、出立が確認されたら、行政と契約法人に出立の報告をします。</a:t>
            </a:r>
            <a:endParaRPr lang="en-US" altLang="ja-JP" sz="1400" dirty="0">
              <a:latin typeface="+mj-ea"/>
              <a:ea typeface="+mj-ea"/>
            </a:endParaRPr>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退出経路を消毒します。</a:t>
            </a:r>
          </a:p>
        </p:txBody>
      </p:sp>
      <p:pic>
        <p:nvPicPr>
          <p:cNvPr id="11" name="図 10">
            <a:extLst>
              <a:ext uri="{FF2B5EF4-FFF2-40B4-BE49-F238E27FC236}">
                <a16:creationId xmlns:a16="http://schemas.microsoft.com/office/drawing/2014/main" id="{4AC486C4-DAF4-7145-BAF5-5CD1DFB0ED9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63641" y="8459727"/>
            <a:ext cx="869436" cy="869436"/>
          </a:xfrm>
          <a:prstGeom prst="rect">
            <a:avLst/>
          </a:prstGeom>
        </p:spPr>
      </p:pic>
      <p:sp>
        <p:nvSpPr>
          <p:cNvPr id="12" name="テキスト ボックス 11">
            <a:extLst>
              <a:ext uri="{FF2B5EF4-FFF2-40B4-BE49-F238E27FC236}">
                <a16:creationId xmlns:a16="http://schemas.microsoft.com/office/drawing/2014/main" id="{7A8EBB3C-B787-2248-9DB7-3D6A44F64AF0}"/>
              </a:ext>
            </a:extLst>
          </p:cNvPr>
          <p:cNvSpPr txBox="1"/>
          <p:nvPr/>
        </p:nvSpPr>
        <p:spPr>
          <a:xfrm>
            <a:off x="4380524" y="9329163"/>
            <a:ext cx="835670" cy="276999"/>
          </a:xfrm>
          <a:prstGeom prst="rect">
            <a:avLst/>
          </a:prstGeom>
          <a:noFill/>
        </p:spPr>
        <p:txBody>
          <a:bodyPr wrap="square" rtlCol="0">
            <a:spAutoFit/>
          </a:bodyPr>
          <a:lstStyle/>
          <a:p>
            <a:pPr algn="ctr"/>
            <a:r>
              <a:rPr kumimoji="1" lang="ja-JP" altLang="en-US" sz="1200"/>
              <a:t>出立</a:t>
            </a:r>
          </a:p>
        </p:txBody>
      </p:sp>
      <p:pic>
        <p:nvPicPr>
          <p:cNvPr id="13" name="図 12">
            <a:extLst>
              <a:ext uri="{FF2B5EF4-FFF2-40B4-BE49-F238E27FC236}">
                <a16:creationId xmlns:a16="http://schemas.microsoft.com/office/drawing/2014/main" id="{F9CF0D6F-22BC-CD45-9378-0E27EEC88DF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17999" y="6994841"/>
            <a:ext cx="742184" cy="742184"/>
          </a:xfrm>
          <a:prstGeom prst="rect">
            <a:avLst/>
          </a:prstGeom>
        </p:spPr>
      </p:pic>
      <p:pic>
        <p:nvPicPr>
          <p:cNvPr id="14" name="図 13">
            <a:extLst>
              <a:ext uri="{FF2B5EF4-FFF2-40B4-BE49-F238E27FC236}">
                <a16:creationId xmlns:a16="http://schemas.microsoft.com/office/drawing/2014/main" id="{118DD7E3-6B2E-A244-B3C4-45BDC6610A6E}"/>
              </a:ext>
            </a:extLst>
          </p:cNvPr>
          <p:cNvPicPr>
            <a:picLocks noChangeAspect="1"/>
          </p:cNvPicPr>
          <p:nvPr/>
        </p:nvPicPr>
        <p:blipFill>
          <a:blip r:embed="rId4"/>
          <a:stretch>
            <a:fillRect/>
          </a:stretch>
        </p:blipFill>
        <p:spPr>
          <a:xfrm>
            <a:off x="4363641" y="5075789"/>
            <a:ext cx="850900" cy="736600"/>
          </a:xfrm>
          <a:prstGeom prst="rect">
            <a:avLst/>
          </a:prstGeom>
        </p:spPr>
      </p:pic>
      <p:sp>
        <p:nvSpPr>
          <p:cNvPr id="15" name="テキスト ボックス 14">
            <a:extLst>
              <a:ext uri="{FF2B5EF4-FFF2-40B4-BE49-F238E27FC236}">
                <a16:creationId xmlns:a16="http://schemas.microsoft.com/office/drawing/2014/main" id="{8238152C-4949-6444-9972-3E8107E4FA98}"/>
              </a:ext>
            </a:extLst>
          </p:cNvPr>
          <p:cNvSpPr txBox="1"/>
          <p:nvPr/>
        </p:nvSpPr>
        <p:spPr>
          <a:xfrm>
            <a:off x="4158531" y="5810474"/>
            <a:ext cx="1261120" cy="461665"/>
          </a:xfrm>
          <a:prstGeom prst="rect">
            <a:avLst/>
          </a:prstGeom>
          <a:noFill/>
        </p:spPr>
        <p:txBody>
          <a:bodyPr wrap="square" rtlCol="0">
            <a:spAutoFit/>
          </a:bodyPr>
          <a:lstStyle/>
          <a:p>
            <a:pPr algn="ctr"/>
            <a:r>
              <a:rPr kumimoji="1" lang="ja-JP" altLang="en-US" sz="1200"/>
              <a:t>出立時専用</a:t>
            </a:r>
            <a:endParaRPr kumimoji="1" lang="en-US" altLang="ja-JP" sz="1200" dirty="0"/>
          </a:p>
          <a:p>
            <a:pPr algn="ctr"/>
            <a:r>
              <a:rPr lang="ja-JP" altLang="en-US" sz="1200"/>
              <a:t>エレベータ</a:t>
            </a:r>
            <a:endParaRPr kumimoji="1" lang="ja-JP" altLang="en-US" sz="1200"/>
          </a:p>
        </p:txBody>
      </p:sp>
      <p:sp>
        <p:nvSpPr>
          <p:cNvPr id="17" name="下矢印 16">
            <a:extLst>
              <a:ext uri="{FF2B5EF4-FFF2-40B4-BE49-F238E27FC236}">
                <a16:creationId xmlns:a16="http://schemas.microsoft.com/office/drawing/2014/main" id="{D7C279EC-C05C-774E-B571-D4B1081B9BAF}"/>
              </a:ext>
            </a:extLst>
          </p:cNvPr>
          <p:cNvSpPr/>
          <p:nvPr/>
        </p:nvSpPr>
        <p:spPr>
          <a:xfrm>
            <a:off x="4606086" y="4743628"/>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813F9DFD-8AA3-884C-840B-88AF3D629838}"/>
              </a:ext>
            </a:extLst>
          </p:cNvPr>
          <p:cNvSpPr txBox="1"/>
          <p:nvPr/>
        </p:nvSpPr>
        <p:spPr>
          <a:xfrm>
            <a:off x="4152759" y="7730246"/>
            <a:ext cx="1261120" cy="276999"/>
          </a:xfrm>
          <a:prstGeom prst="rect">
            <a:avLst/>
          </a:prstGeom>
          <a:noFill/>
        </p:spPr>
        <p:txBody>
          <a:bodyPr wrap="square" rtlCol="0">
            <a:spAutoFit/>
          </a:bodyPr>
          <a:lstStyle/>
          <a:p>
            <a:pPr algn="ctr"/>
            <a:r>
              <a:rPr kumimoji="1" lang="ja-JP" altLang="en-US" sz="1200"/>
              <a:t>指定出口経路</a:t>
            </a:r>
          </a:p>
        </p:txBody>
      </p:sp>
      <p:pic>
        <p:nvPicPr>
          <p:cNvPr id="20" name="図 19">
            <a:extLst>
              <a:ext uri="{FF2B5EF4-FFF2-40B4-BE49-F238E27FC236}">
                <a16:creationId xmlns:a16="http://schemas.microsoft.com/office/drawing/2014/main" id="{F95B51DD-0B61-454B-85AA-D3FAAB7A599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61784" y="3559974"/>
            <a:ext cx="618347" cy="618347"/>
          </a:xfrm>
          <a:prstGeom prst="rect">
            <a:avLst/>
          </a:prstGeom>
        </p:spPr>
      </p:pic>
      <p:sp>
        <p:nvSpPr>
          <p:cNvPr id="26" name="テキスト ボックス 25">
            <a:extLst>
              <a:ext uri="{FF2B5EF4-FFF2-40B4-BE49-F238E27FC236}">
                <a16:creationId xmlns:a16="http://schemas.microsoft.com/office/drawing/2014/main" id="{6C681316-F269-5441-AB3E-E494685F8657}"/>
              </a:ext>
            </a:extLst>
          </p:cNvPr>
          <p:cNvSpPr txBox="1"/>
          <p:nvPr/>
        </p:nvSpPr>
        <p:spPr>
          <a:xfrm>
            <a:off x="5327066" y="2463839"/>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27" name="テキスト ボックス 26">
            <a:extLst>
              <a:ext uri="{FF2B5EF4-FFF2-40B4-BE49-F238E27FC236}">
                <a16:creationId xmlns:a16="http://schemas.microsoft.com/office/drawing/2014/main" id="{4B85808A-31A7-BE45-B58F-B8EF820F49BC}"/>
              </a:ext>
            </a:extLst>
          </p:cNvPr>
          <p:cNvSpPr txBox="1"/>
          <p:nvPr/>
        </p:nvSpPr>
        <p:spPr>
          <a:xfrm>
            <a:off x="5383395" y="2655533"/>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pic>
        <p:nvPicPr>
          <p:cNvPr id="28" name="図 27">
            <a:extLst>
              <a:ext uri="{FF2B5EF4-FFF2-40B4-BE49-F238E27FC236}">
                <a16:creationId xmlns:a16="http://schemas.microsoft.com/office/drawing/2014/main" id="{6C0760EA-CF48-6A4A-8E34-A0A3A392BC6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72096" y="1703482"/>
            <a:ext cx="660710" cy="660710"/>
          </a:xfrm>
          <a:prstGeom prst="rect">
            <a:avLst/>
          </a:prstGeom>
        </p:spPr>
      </p:pic>
      <p:sp>
        <p:nvSpPr>
          <p:cNvPr id="29" name="テキスト ボックス 28">
            <a:extLst>
              <a:ext uri="{FF2B5EF4-FFF2-40B4-BE49-F238E27FC236}">
                <a16:creationId xmlns:a16="http://schemas.microsoft.com/office/drawing/2014/main" id="{D35F3E9E-CB19-D74F-9E3B-71F90FE91BAC}"/>
              </a:ext>
            </a:extLst>
          </p:cNvPr>
          <p:cNvSpPr txBox="1"/>
          <p:nvPr/>
        </p:nvSpPr>
        <p:spPr>
          <a:xfrm>
            <a:off x="4688035" y="1391742"/>
            <a:ext cx="1295618" cy="276999"/>
          </a:xfrm>
          <a:prstGeom prst="rect">
            <a:avLst/>
          </a:prstGeom>
          <a:noFill/>
          <a:ln>
            <a:noFill/>
          </a:ln>
        </p:spPr>
        <p:txBody>
          <a:bodyPr wrap="square" rtlCol="0">
            <a:spAutoFit/>
          </a:bodyPr>
          <a:lstStyle/>
          <a:p>
            <a:pPr algn="ctr"/>
            <a:r>
              <a:rPr kumimoji="1" lang="ja-JP" altLang="en-US" sz="1200"/>
              <a:t>契約法人</a:t>
            </a:r>
            <a:endParaRPr kumimoji="1" lang="en-US" altLang="ja-JP" sz="1200" dirty="0"/>
          </a:p>
        </p:txBody>
      </p:sp>
      <p:cxnSp>
        <p:nvCxnSpPr>
          <p:cNvPr id="30" name="カギ線コネクタ 29">
            <a:extLst>
              <a:ext uri="{FF2B5EF4-FFF2-40B4-BE49-F238E27FC236}">
                <a16:creationId xmlns:a16="http://schemas.microsoft.com/office/drawing/2014/main" id="{F35A6A8E-58EC-5C45-811E-8B03D206736C}"/>
              </a:ext>
            </a:extLst>
          </p:cNvPr>
          <p:cNvCxnSpPr>
            <a:cxnSpLocks/>
            <a:stCxn id="20" idx="1"/>
            <a:endCxn id="28" idx="2"/>
          </p:cNvCxnSpPr>
          <p:nvPr/>
        </p:nvCxnSpPr>
        <p:spPr>
          <a:xfrm rot="10800000">
            <a:off x="5302452" y="2364192"/>
            <a:ext cx="459333" cy="15049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下矢印 30">
            <a:extLst>
              <a:ext uri="{FF2B5EF4-FFF2-40B4-BE49-F238E27FC236}">
                <a16:creationId xmlns:a16="http://schemas.microsoft.com/office/drawing/2014/main" id="{199EBB6D-8CFF-5A4E-9C59-952DB281FA25}"/>
              </a:ext>
            </a:extLst>
          </p:cNvPr>
          <p:cNvSpPr/>
          <p:nvPr/>
        </p:nvSpPr>
        <p:spPr>
          <a:xfrm>
            <a:off x="4606086" y="6432728"/>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下矢印 31">
            <a:extLst>
              <a:ext uri="{FF2B5EF4-FFF2-40B4-BE49-F238E27FC236}">
                <a16:creationId xmlns:a16="http://schemas.microsoft.com/office/drawing/2014/main" id="{D03B5ADD-3F27-CE48-97E4-074B67C9E1F6}"/>
              </a:ext>
            </a:extLst>
          </p:cNvPr>
          <p:cNvSpPr/>
          <p:nvPr/>
        </p:nvSpPr>
        <p:spPr>
          <a:xfrm>
            <a:off x="4606086" y="8096428"/>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カギ線コネクタ 33">
            <a:extLst>
              <a:ext uri="{FF2B5EF4-FFF2-40B4-BE49-F238E27FC236}">
                <a16:creationId xmlns:a16="http://schemas.microsoft.com/office/drawing/2014/main" id="{BF4F33EF-637F-A74A-BD27-E668779D6ED9}"/>
              </a:ext>
            </a:extLst>
          </p:cNvPr>
          <p:cNvCxnSpPr>
            <a:cxnSpLocks/>
            <a:stCxn id="13" idx="3"/>
            <a:endCxn id="20" idx="2"/>
          </p:cNvCxnSpPr>
          <p:nvPr/>
        </p:nvCxnSpPr>
        <p:spPr>
          <a:xfrm flipV="1">
            <a:off x="5160183" y="4178321"/>
            <a:ext cx="910775" cy="31876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7B74FAE-ABB7-3746-A64A-9E4F6007BF02}"/>
              </a:ext>
            </a:extLst>
          </p:cNvPr>
          <p:cNvCxnSpPr>
            <a:cxnSpLocks/>
          </p:cNvCxnSpPr>
          <p:nvPr/>
        </p:nvCxnSpPr>
        <p:spPr>
          <a:xfrm>
            <a:off x="6048389" y="3101640"/>
            <a:ext cx="0" cy="2468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図 35">
            <a:extLst>
              <a:ext uri="{FF2B5EF4-FFF2-40B4-BE49-F238E27FC236}">
                <a16:creationId xmlns:a16="http://schemas.microsoft.com/office/drawing/2014/main" id="{B7087D08-9E0A-904A-88AA-46F285049324}"/>
              </a:ext>
            </a:extLst>
          </p:cNvPr>
          <p:cNvPicPr>
            <a:picLocks noChangeAspect="1"/>
          </p:cNvPicPr>
          <p:nvPr/>
        </p:nvPicPr>
        <p:blipFill>
          <a:blip r:embed="rId7"/>
          <a:stretch>
            <a:fillRect/>
          </a:stretch>
        </p:blipFill>
        <p:spPr>
          <a:xfrm>
            <a:off x="4234086" y="3664672"/>
            <a:ext cx="985583" cy="985583"/>
          </a:xfrm>
          <a:prstGeom prst="rect">
            <a:avLst/>
          </a:prstGeom>
        </p:spPr>
      </p:pic>
      <p:pic>
        <p:nvPicPr>
          <p:cNvPr id="37" name="図 36">
            <a:extLst>
              <a:ext uri="{FF2B5EF4-FFF2-40B4-BE49-F238E27FC236}">
                <a16:creationId xmlns:a16="http://schemas.microsoft.com/office/drawing/2014/main" id="{28B156CE-5EF3-E442-9CDC-DFD0523CA06B}"/>
              </a:ext>
            </a:extLst>
          </p:cNvPr>
          <p:cNvPicPr>
            <a:picLocks noChangeAspect="1"/>
          </p:cNvPicPr>
          <p:nvPr/>
        </p:nvPicPr>
        <p:blipFill>
          <a:blip r:embed="rId8"/>
          <a:stretch>
            <a:fillRect/>
          </a:stretch>
        </p:blipFill>
        <p:spPr>
          <a:xfrm rot="1744336">
            <a:off x="3939433" y="2112462"/>
            <a:ext cx="1009472" cy="1009472"/>
          </a:xfrm>
          <a:prstGeom prst="rect">
            <a:avLst/>
          </a:prstGeom>
        </p:spPr>
      </p:pic>
      <p:sp>
        <p:nvSpPr>
          <p:cNvPr id="38" name="テキスト ボックス 37">
            <a:extLst>
              <a:ext uri="{FF2B5EF4-FFF2-40B4-BE49-F238E27FC236}">
                <a16:creationId xmlns:a16="http://schemas.microsoft.com/office/drawing/2014/main" id="{4981AEC7-99A4-BD43-BBE3-0C0627322954}"/>
              </a:ext>
            </a:extLst>
          </p:cNvPr>
          <p:cNvSpPr txBox="1"/>
          <p:nvPr/>
        </p:nvSpPr>
        <p:spPr>
          <a:xfrm>
            <a:off x="3457884" y="3072766"/>
            <a:ext cx="1803221" cy="461665"/>
          </a:xfrm>
          <a:prstGeom prst="rect">
            <a:avLst/>
          </a:prstGeom>
          <a:noFill/>
        </p:spPr>
        <p:txBody>
          <a:bodyPr wrap="square" rtlCol="0">
            <a:spAutoFit/>
          </a:bodyPr>
          <a:lstStyle/>
          <a:p>
            <a:pPr algn="ctr"/>
            <a:r>
              <a:rPr lang="ja-JP" altLang="en-US" sz="1200"/>
              <a:t>滞在者アプリで</a:t>
            </a:r>
            <a:endParaRPr lang="en-US" altLang="ja-JP" sz="1200" dirty="0"/>
          </a:p>
          <a:p>
            <a:pPr algn="ctr"/>
            <a:r>
              <a:rPr lang="ja-JP" altLang="en-US" sz="1200"/>
              <a:t>出立時刻を指定</a:t>
            </a:r>
            <a:endParaRPr lang="en-US" altLang="ja-JP" sz="1200" dirty="0"/>
          </a:p>
        </p:txBody>
      </p:sp>
      <p:cxnSp>
        <p:nvCxnSpPr>
          <p:cNvPr id="39" name="カギ線コネクタ 38">
            <a:extLst>
              <a:ext uri="{FF2B5EF4-FFF2-40B4-BE49-F238E27FC236}">
                <a16:creationId xmlns:a16="http://schemas.microsoft.com/office/drawing/2014/main" id="{93A0B2F4-3B7D-D049-AE78-086D6B689769}"/>
              </a:ext>
            </a:extLst>
          </p:cNvPr>
          <p:cNvCxnSpPr>
            <a:cxnSpLocks/>
            <a:stCxn id="37" idx="1"/>
            <a:endCxn id="13" idx="1"/>
          </p:cNvCxnSpPr>
          <p:nvPr/>
        </p:nvCxnSpPr>
        <p:spPr>
          <a:xfrm rot="10800000" flipH="1" flipV="1">
            <a:off x="4003025" y="2371941"/>
            <a:ext cx="414973" cy="4993992"/>
          </a:xfrm>
          <a:prstGeom prst="bentConnector3">
            <a:avLst>
              <a:gd name="adj1" fmla="val -7041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271B1AA2-1E74-F644-8302-0FEA714B80B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372553" y="5948057"/>
            <a:ext cx="648163" cy="648163"/>
          </a:xfrm>
          <a:prstGeom prst="rect">
            <a:avLst/>
          </a:prstGeom>
        </p:spPr>
      </p:pic>
      <p:sp>
        <p:nvSpPr>
          <p:cNvPr id="42" name="テキスト ボックス 41">
            <a:extLst>
              <a:ext uri="{FF2B5EF4-FFF2-40B4-BE49-F238E27FC236}">
                <a16:creationId xmlns:a16="http://schemas.microsoft.com/office/drawing/2014/main" id="{4291C5AC-3531-304B-B5EA-674EBFF9C95E}"/>
              </a:ext>
            </a:extLst>
          </p:cNvPr>
          <p:cNvSpPr txBox="1"/>
          <p:nvPr/>
        </p:nvSpPr>
        <p:spPr>
          <a:xfrm>
            <a:off x="3260839" y="6706667"/>
            <a:ext cx="883359" cy="277000"/>
          </a:xfrm>
          <a:prstGeom prst="rect">
            <a:avLst/>
          </a:prstGeom>
          <a:solidFill>
            <a:schemeClr val="bg1"/>
          </a:solidFill>
        </p:spPr>
        <p:txBody>
          <a:bodyPr wrap="square" rtlCol="0">
            <a:spAutoFit/>
          </a:bodyPr>
          <a:lstStyle/>
          <a:p>
            <a:pPr algn="ctr"/>
            <a:r>
              <a:rPr lang="ja-JP" altLang="en-US" sz="1200"/>
              <a:t>サーバ</a:t>
            </a:r>
            <a:endParaRPr kumimoji="1" lang="ja-JP" altLang="en-US" sz="1200"/>
          </a:p>
        </p:txBody>
      </p:sp>
      <p:pic>
        <p:nvPicPr>
          <p:cNvPr id="43" name="図 42">
            <a:extLst>
              <a:ext uri="{FF2B5EF4-FFF2-40B4-BE49-F238E27FC236}">
                <a16:creationId xmlns:a16="http://schemas.microsoft.com/office/drawing/2014/main" id="{A93721E3-05B8-AB43-88F5-9C0EC996140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374372" y="8599170"/>
            <a:ext cx="795607" cy="598247"/>
          </a:xfrm>
          <a:prstGeom prst="rect">
            <a:avLst/>
          </a:prstGeom>
        </p:spPr>
      </p:pic>
      <p:sp>
        <p:nvSpPr>
          <p:cNvPr id="44" name="テキスト ボックス 43">
            <a:extLst>
              <a:ext uri="{FF2B5EF4-FFF2-40B4-BE49-F238E27FC236}">
                <a16:creationId xmlns:a16="http://schemas.microsoft.com/office/drawing/2014/main" id="{F35A7216-322B-3B4B-9140-D250F56465E8}"/>
              </a:ext>
            </a:extLst>
          </p:cNvPr>
          <p:cNvSpPr txBox="1"/>
          <p:nvPr/>
        </p:nvSpPr>
        <p:spPr>
          <a:xfrm>
            <a:off x="3414903" y="9180311"/>
            <a:ext cx="795608" cy="461665"/>
          </a:xfrm>
          <a:prstGeom prst="rect">
            <a:avLst/>
          </a:prstGeom>
          <a:noFill/>
        </p:spPr>
        <p:txBody>
          <a:bodyPr wrap="square" rtlCol="0">
            <a:spAutoFit/>
          </a:bodyPr>
          <a:lstStyle/>
          <a:p>
            <a:pPr algn="ctr"/>
            <a:r>
              <a:rPr kumimoji="1" lang="en-US" altLang="ja-JP" sz="1200" dirty="0">
                <a:solidFill>
                  <a:srgbClr val="FF0000"/>
                </a:solidFill>
              </a:rPr>
              <a:t>2m</a:t>
            </a:r>
            <a:r>
              <a:rPr kumimoji="1" lang="ja-JP" altLang="en-US" sz="1200">
                <a:solidFill>
                  <a:srgbClr val="FF0000"/>
                </a:solidFill>
              </a:rPr>
              <a:t>以上</a:t>
            </a:r>
            <a:endParaRPr kumimoji="1" lang="en-US" altLang="ja-JP" sz="1200" dirty="0">
              <a:solidFill>
                <a:srgbClr val="FF0000"/>
              </a:solidFill>
            </a:endParaRPr>
          </a:p>
          <a:p>
            <a:pPr algn="ctr"/>
            <a:r>
              <a:rPr kumimoji="1" lang="ja-JP" altLang="en-US" sz="1200">
                <a:solidFill>
                  <a:srgbClr val="FF0000"/>
                </a:solidFill>
              </a:rPr>
              <a:t>離れる</a:t>
            </a:r>
          </a:p>
        </p:txBody>
      </p:sp>
      <p:sp>
        <p:nvSpPr>
          <p:cNvPr id="4" name="スライド番号プレースホルダー 3">
            <a:extLst>
              <a:ext uri="{FF2B5EF4-FFF2-40B4-BE49-F238E27FC236}">
                <a16:creationId xmlns:a16="http://schemas.microsoft.com/office/drawing/2014/main" id="{D1F6644A-3843-6243-B3F3-073E6F48E5B7}"/>
              </a:ext>
            </a:extLst>
          </p:cNvPr>
          <p:cNvSpPr>
            <a:spLocks noGrp="1"/>
          </p:cNvSpPr>
          <p:nvPr>
            <p:ph type="sldNum" sz="quarter" idx="12"/>
          </p:nvPr>
        </p:nvSpPr>
        <p:spPr/>
        <p:txBody>
          <a:bodyPr/>
          <a:lstStyle/>
          <a:p>
            <a:fld id="{D26F39CE-828E-974C-A2DD-8D56C23B278A}" type="slidenum">
              <a:rPr kumimoji="1" lang="ja-JP" altLang="en-US" smtClean="0"/>
              <a:t>23</a:t>
            </a:fld>
            <a:endParaRPr kumimoji="1" lang="ja-JP" altLang="en-US"/>
          </a:p>
        </p:txBody>
      </p:sp>
    </p:spTree>
    <p:extLst>
      <p:ext uri="{BB962C8B-B14F-4D97-AF65-F5344CB8AC3E}">
        <p14:creationId xmlns:p14="http://schemas.microsoft.com/office/powerpoint/2010/main" val="361566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42EFF6-5BC4-434F-8B79-0784B05C5748}"/>
              </a:ext>
            </a:extLst>
          </p:cNvPr>
          <p:cNvSpPr>
            <a:spLocks noGrp="1"/>
          </p:cNvSpPr>
          <p:nvPr>
            <p:ph type="title"/>
          </p:nvPr>
        </p:nvSpPr>
        <p:spPr/>
        <p:txBody>
          <a:bodyPr/>
          <a:lstStyle/>
          <a:p>
            <a:r>
              <a:rPr lang="en-US" altLang="ja-JP" dirty="0"/>
              <a:t>7-8. </a:t>
            </a:r>
            <a:r>
              <a:rPr lang="ja-JP" altLang="en-US"/>
              <a:t>客室清掃</a:t>
            </a:r>
            <a:endParaRPr kumimoji="1" lang="ja-JP" altLang="en-US"/>
          </a:p>
        </p:txBody>
      </p:sp>
      <p:sp>
        <p:nvSpPr>
          <p:cNvPr id="3" name="コンテンツ プレースホルダー 2">
            <a:extLst>
              <a:ext uri="{FF2B5EF4-FFF2-40B4-BE49-F238E27FC236}">
                <a16:creationId xmlns:a16="http://schemas.microsoft.com/office/drawing/2014/main" id="{90992A64-276C-F84A-8BA7-8AAB2E619B79}"/>
              </a:ext>
            </a:extLst>
          </p:cNvPr>
          <p:cNvSpPr>
            <a:spLocks noGrp="1"/>
          </p:cNvSpPr>
          <p:nvPr>
            <p:ph sz="half" idx="1"/>
          </p:nvPr>
        </p:nvSpPr>
        <p:spPr>
          <a:xfrm>
            <a:off x="471488" y="2637435"/>
            <a:ext cx="2914650" cy="5369809"/>
          </a:xfrm>
        </p:spPr>
        <p:txBody>
          <a:bodyPr>
            <a:noAutofit/>
          </a:bodyPr>
          <a:lstStyle/>
          <a:p>
            <a:pPr marL="0" indent="0">
              <a:buNone/>
            </a:pPr>
            <a:r>
              <a:rPr lang="ja-JP" altLang="en-US" sz="1200">
                <a:latin typeface="+mn-ea"/>
              </a:rPr>
              <a:t>客室清掃は、滞在者が出立した</a:t>
            </a:r>
            <a:r>
              <a:rPr lang="en-US" altLang="ja-JP" sz="1200" dirty="0">
                <a:latin typeface="+mn-ea"/>
              </a:rPr>
              <a:t>3</a:t>
            </a:r>
            <a:r>
              <a:rPr lang="ja-JP" altLang="en-US" sz="1200">
                <a:latin typeface="+mn-ea"/>
              </a:rPr>
              <a:t>日後に行なってください。</a:t>
            </a:r>
            <a:endParaRPr lang="en-US" altLang="ja-JP" sz="1200" dirty="0">
              <a:latin typeface="+mn-ea"/>
            </a:endParaRPr>
          </a:p>
          <a:p>
            <a:pPr marL="0" indent="0">
              <a:buNone/>
            </a:pPr>
            <a:endParaRPr lang="en-US" altLang="ja-JP" sz="1200" dirty="0">
              <a:latin typeface="+mn-ea"/>
            </a:endParaRPr>
          </a:p>
          <a:p>
            <a:pPr marL="0" indent="0">
              <a:buNone/>
            </a:pPr>
            <a:r>
              <a:rPr lang="ja-JP" altLang="en-US" sz="1200">
                <a:solidFill>
                  <a:srgbClr val="FF0000"/>
                </a:solidFill>
                <a:latin typeface="+mn-ea"/>
              </a:rPr>
              <a:t>入室する者はすべて、指定のキャップ・マスク・手袋を着用すること。</a:t>
            </a:r>
            <a:endParaRPr lang="en-US" altLang="ja-JP" sz="1200" dirty="0">
              <a:solidFill>
                <a:srgbClr val="FF0000"/>
              </a:solidFill>
              <a:latin typeface="+mn-ea"/>
            </a:endParaRPr>
          </a:p>
          <a:p>
            <a:pPr marL="0" indent="0">
              <a:buNone/>
            </a:pPr>
            <a:endParaRPr lang="en-US" altLang="ja-JP" sz="1200" dirty="0">
              <a:latin typeface="+mn-ea"/>
            </a:endParaRPr>
          </a:p>
          <a:p>
            <a:pPr marL="342900" indent="-342900">
              <a:buAutoNum type="arabicPeriod"/>
            </a:pPr>
            <a:r>
              <a:rPr lang="ja-JP" altLang="en-US" sz="1200">
                <a:latin typeface="+mn-ea"/>
              </a:rPr>
              <a:t>換気入室</a:t>
            </a:r>
            <a:endParaRPr lang="en-US" altLang="ja-JP" sz="1200" dirty="0">
              <a:latin typeface="+mn-ea"/>
            </a:endParaRPr>
          </a:p>
          <a:p>
            <a:pPr marL="342900" indent="-342900">
              <a:buAutoNum type="arabicPeriod"/>
            </a:pPr>
            <a:r>
              <a:rPr lang="ja-JP" altLang="en-US" sz="1200">
                <a:latin typeface="+mn-ea"/>
              </a:rPr>
              <a:t>清掃入室</a:t>
            </a:r>
            <a:endParaRPr lang="en-US" altLang="ja-JP" sz="1200" dirty="0">
              <a:latin typeface="+mn-ea"/>
            </a:endParaRPr>
          </a:p>
          <a:p>
            <a:pPr marL="600075" lvl="1" indent="-342900">
              <a:buAutoNum type="arabicPeriod"/>
            </a:pPr>
            <a:r>
              <a:rPr lang="ja-JP" altLang="en-US" sz="1200">
                <a:latin typeface="+mn-ea"/>
              </a:rPr>
              <a:t>リネンの引き上げ</a:t>
            </a:r>
            <a:endParaRPr lang="en-US" altLang="ja-JP" sz="1200" dirty="0">
              <a:latin typeface="+mn-ea"/>
            </a:endParaRPr>
          </a:p>
          <a:p>
            <a:pPr marL="600075" lvl="1" indent="-342900">
              <a:buAutoNum type="arabicPeriod"/>
            </a:pPr>
            <a:r>
              <a:rPr lang="ja-JP" altLang="en-US" sz="1200">
                <a:latin typeface="+mn-ea"/>
              </a:rPr>
              <a:t>ゴミの回収</a:t>
            </a:r>
            <a:endParaRPr lang="en-US" altLang="ja-JP" sz="1200" dirty="0">
              <a:latin typeface="+mn-ea"/>
            </a:endParaRPr>
          </a:p>
          <a:p>
            <a:pPr marL="600075" lvl="1" indent="-342900">
              <a:buAutoNum type="arabicPeriod"/>
            </a:pPr>
            <a:r>
              <a:rPr lang="ja-JP" altLang="en-US" sz="1200">
                <a:latin typeface="+mn-ea"/>
              </a:rPr>
              <a:t>ジア塩素による消毒</a:t>
            </a:r>
            <a:endParaRPr lang="en-US" altLang="ja-JP" sz="1200" dirty="0">
              <a:latin typeface="+mn-ea"/>
            </a:endParaRPr>
          </a:p>
          <a:p>
            <a:pPr marL="600075" lvl="1" indent="-342900">
              <a:buAutoNum type="arabicPeriod"/>
            </a:pPr>
            <a:r>
              <a:rPr lang="ja-JP" altLang="en-US" sz="1200">
                <a:latin typeface="+mn-ea"/>
              </a:rPr>
              <a:t>通常清掃</a:t>
            </a:r>
            <a:endParaRPr lang="en-US" altLang="ja-JP" sz="1200" dirty="0">
              <a:latin typeface="+mn-ea"/>
            </a:endParaRPr>
          </a:p>
          <a:p>
            <a:pPr marL="342900" indent="-342900">
              <a:buAutoNum type="arabicPeriod"/>
            </a:pPr>
            <a:r>
              <a:rPr lang="ja-JP" altLang="en-US" sz="1200">
                <a:latin typeface="+mn-ea"/>
              </a:rPr>
              <a:t>セットアップ</a:t>
            </a:r>
            <a:endParaRPr lang="en-US" altLang="ja-JP" sz="1200" dirty="0">
              <a:latin typeface="+mn-ea"/>
            </a:endParaRPr>
          </a:p>
          <a:p>
            <a:pPr marL="600075" lvl="1" indent="-342900">
              <a:buAutoNum type="arabicPeriod"/>
            </a:pPr>
            <a:r>
              <a:rPr lang="ja-JP" altLang="en-US" sz="1200">
                <a:latin typeface="+mn-ea"/>
              </a:rPr>
              <a:t>歯ブラシ　</a:t>
            </a:r>
            <a:r>
              <a:rPr lang="en-US" altLang="ja-JP" sz="1200" dirty="0">
                <a:latin typeface="+mn-ea"/>
              </a:rPr>
              <a:t>13</a:t>
            </a:r>
            <a:r>
              <a:rPr lang="ja-JP" altLang="en-US" sz="1200">
                <a:latin typeface="+mn-ea"/>
              </a:rPr>
              <a:t>本</a:t>
            </a:r>
            <a:endParaRPr lang="en-US" altLang="ja-JP" sz="1200" dirty="0">
              <a:latin typeface="+mn-ea"/>
            </a:endParaRPr>
          </a:p>
          <a:p>
            <a:pPr marL="600075" lvl="1" indent="-342900">
              <a:buAutoNum type="arabicPeriod"/>
            </a:pPr>
            <a:r>
              <a:rPr lang="ja-JP" altLang="en-US" sz="1200">
                <a:latin typeface="+mn-ea"/>
              </a:rPr>
              <a:t>トイレットペーパー　</a:t>
            </a:r>
            <a:r>
              <a:rPr lang="en-US" altLang="ja-JP" sz="1200" dirty="0">
                <a:latin typeface="+mn-ea"/>
              </a:rPr>
              <a:t>3</a:t>
            </a:r>
            <a:r>
              <a:rPr lang="ja-JP" altLang="en-US" sz="1200">
                <a:latin typeface="+mn-ea"/>
              </a:rPr>
              <a:t>本</a:t>
            </a:r>
            <a:endParaRPr lang="en-US" altLang="ja-JP" sz="1200" dirty="0">
              <a:latin typeface="+mn-ea"/>
            </a:endParaRPr>
          </a:p>
          <a:p>
            <a:pPr marL="600075" lvl="1" indent="-342900">
              <a:buAutoNum type="arabicPeriod"/>
            </a:pPr>
            <a:r>
              <a:rPr lang="ja-JP" altLang="en-US" sz="1200">
                <a:latin typeface="+mn-ea"/>
              </a:rPr>
              <a:t>ゴミ袋　</a:t>
            </a:r>
            <a:r>
              <a:rPr lang="en-US" altLang="ja-JP" sz="1200" dirty="0">
                <a:latin typeface="+mn-ea"/>
              </a:rPr>
              <a:t>13</a:t>
            </a:r>
            <a:r>
              <a:rPr lang="ja-JP" altLang="en-US" sz="1200">
                <a:latin typeface="+mn-ea"/>
              </a:rPr>
              <a:t>枚</a:t>
            </a:r>
            <a:endParaRPr lang="en-US" altLang="ja-JP" sz="1200" dirty="0">
              <a:latin typeface="+mn-ea"/>
            </a:endParaRPr>
          </a:p>
          <a:p>
            <a:pPr marL="600075" lvl="1" indent="-342900">
              <a:buAutoNum type="arabicPeriod"/>
            </a:pPr>
            <a:r>
              <a:rPr lang="ja-JP" altLang="en-US" sz="1200">
                <a:latin typeface="+mn-ea"/>
              </a:rPr>
              <a:t>ペットウォーター　</a:t>
            </a:r>
            <a:r>
              <a:rPr lang="en-US" altLang="ja-JP" sz="1200" dirty="0">
                <a:latin typeface="+mn-ea"/>
              </a:rPr>
              <a:t>14</a:t>
            </a:r>
            <a:r>
              <a:rPr lang="ja-JP" altLang="en-US" sz="1200">
                <a:latin typeface="+mn-ea"/>
              </a:rPr>
              <a:t>本</a:t>
            </a:r>
            <a:endParaRPr lang="en-US" altLang="ja-JP" sz="1200" dirty="0">
              <a:latin typeface="+mn-ea"/>
            </a:endParaRPr>
          </a:p>
          <a:p>
            <a:pPr marL="600075" lvl="1" indent="-342900">
              <a:buAutoNum type="arabicPeriod"/>
            </a:pPr>
            <a:r>
              <a:rPr lang="ja-JP" altLang="en-US" sz="1200">
                <a:latin typeface="+mn-ea"/>
              </a:rPr>
              <a:t>リネンセット</a:t>
            </a:r>
            <a:endParaRPr lang="en-US" altLang="ja-JP" sz="1200" dirty="0">
              <a:latin typeface="+mn-ea"/>
            </a:endParaRPr>
          </a:p>
          <a:p>
            <a:pPr marL="257175" lvl="1" indent="0">
              <a:buNone/>
              <a:tabLst>
                <a:tab pos="1905000" algn="l"/>
                <a:tab pos="2082800" algn="l"/>
              </a:tabLst>
            </a:pPr>
            <a:r>
              <a:rPr lang="ja-JP" altLang="en-US" sz="1200">
                <a:latin typeface="+mn-ea"/>
              </a:rPr>
              <a:t>　　　シーツ</a:t>
            </a:r>
            <a:r>
              <a:rPr lang="en-US" altLang="ja-JP" sz="1200" dirty="0">
                <a:latin typeface="+mn-ea"/>
              </a:rPr>
              <a:t>	1</a:t>
            </a:r>
            <a:r>
              <a:rPr lang="ja-JP" altLang="en-US" sz="1200">
                <a:latin typeface="+mn-ea"/>
              </a:rPr>
              <a:t>組</a:t>
            </a:r>
            <a:endParaRPr lang="en-US" altLang="ja-JP" sz="1200" dirty="0">
              <a:latin typeface="+mn-ea"/>
            </a:endParaRPr>
          </a:p>
          <a:p>
            <a:pPr marL="257175" lvl="1" indent="0">
              <a:buNone/>
              <a:tabLst>
                <a:tab pos="1905000" algn="l"/>
                <a:tab pos="2082800" algn="l"/>
              </a:tabLst>
            </a:pPr>
            <a:r>
              <a:rPr lang="ja-JP" altLang="en-US" sz="1200">
                <a:latin typeface="+mn-ea"/>
              </a:rPr>
              <a:t>　　　タオルセット</a:t>
            </a:r>
            <a:r>
              <a:rPr lang="en-US" altLang="ja-JP" sz="1200" dirty="0">
                <a:latin typeface="+mn-ea"/>
              </a:rPr>
              <a:t>	4</a:t>
            </a:r>
            <a:r>
              <a:rPr lang="ja-JP" altLang="en-US" sz="1200">
                <a:latin typeface="+mn-ea"/>
              </a:rPr>
              <a:t>組</a:t>
            </a:r>
            <a:endParaRPr lang="en-US" altLang="ja-JP" sz="1200" dirty="0">
              <a:latin typeface="+mn-ea"/>
            </a:endParaRPr>
          </a:p>
        </p:txBody>
      </p:sp>
      <p:sp>
        <p:nvSpPr>
          <p:cNvPr id="5" name="角丸四角形 4">
            <a:extLst>
              <a:ext uri="{FF2B5EF4-FFF2-40B4-BE49-F238E27FC236}">
                <a16:creationId xmlns:a16="http://schemas.microsoft.com/office/drawing/2014/main" id="{1A0A5DDF-7A09-B341-8CD6-0335E8254DE3}"/>
              </a:ext>
            </a:extLst>
          </p:cNvPr>
          <p:cNvSpPr/>
          <p:nvPr/>
        </p:nvSpPr>
        <p:spPr>
          <a:xfrm>
            <a:off x="519597" y="332549"/>
            <a:ext cx="6119741" cy="350783"/>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bg1"/>
                </a:solidFill>
              </a:rPr>
              <a:t>注意状態期間を把握し、安全になるまで注意をしてください。</a:t>
            </a:r>
          </a:p>
        </p:txBody>
      </p:sp>
      <p:pic>
        <p:nvPicPr>
          <p:cNvPr id="11" name="図 10">
            <a:extLst>
              <a:ext uri="{FF2B5EF4-FFF2-40B4-BE49-F238E27FC236}">
                <a16:creationId xmlns:a16="http://schemas.microsoft.com/office/drawing/2014/main" id="{4AC486C4-DAF4-7145-BAF5-5CD1DFB0ED9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97758" y="783015"/>
            <a:ext cx="869436" cy="869436"/>
          </a:xfrm>
          <a:prstGeom prst="rect">
            <a:avLst/>
          </a:prstGeom>
        </p:spPr>
      </p:pic>
      <p:sp>
        <p:nvSpPr>
          <p:cNvPr id="12" name="テキスト ボックス 11">
            <a:extLst>
              <a:ext uri="{FF2B5EF4-FFF2-40B4-BE49-F238E27FC236}">
                <a16:creationId xmlns:a16="http://schemas.microsoft.com/office/drawing/2014/main" id="{7A8EBB3C-B787-2248-9DB7-3D6A44F64AF0}"/>
              </a:ext>
            </a:extLst>
          </p:cNvPr>
          <p:cNvSpPr txBox="1"/>
          <p:nvPr/>
        </p:nvSpPr>
        <p:spPr>
          <a:xfrm>
            <a:off x="4587199" y="1652451"/>
            <a:ext cx="1066800" cy="276999"/>
          </a:xfrm>
          <a:prstGeom prst="rect">
            <a:avLst/>
          </a:prstGeom>
          <a:noFill/>
        </p:spPr>
        <p:txBody>
          <a:bodyPr wrap="square" rtlCol="0">
            <a:spAutoFit/>
          </a:bodyPr>
          <a:lstStyle/>
          <a:p>
            <a:pPr algn="ctr"/>
            <a:r>
              <a:rPr kumimoji="1" lang="ja-JP" altLang="en-US" sz="1200"/>
              <a:t>出立</a:t>
            </a:r>
            <a:r>
              <a:rPr kumimoji="1" lang="en-US" altLang="ja-JP" sz="1200" dirty="0"/>
              <a:t>3</a:t>
            </a:r>
            <a:r>
              <a:rPr kumimoji="1" lang="ja-JP" altLang="en-US" sz="1200"/>
              <a:t>日後</a:t>
            </a:r>
          </a:p>
        </p:txBody>
      </p:sp>
      <p:pic>
        <p:nvPicPr>
          <p:cNvPr id="40" name="図 39">
            <a:extLst>
              <a:ext uri="{FF2B5EF4-FFF2-40B4-BE49-F238E27FC236}">
                <a16:creationId xmlns:a16="http://schemas.microsoft.com/office/drawing/2014/main" id="{9924E5A0-452D-A045-AD48-F62C2E063402}"/>
              </a:ext>
            </a:extLst>
          </p:cNvPr>
          <p:cNvPicPr>
            <a:picLocks noChangeAspect="1"/>
          </p:cNvPicPr>
          <p:nvPr/>
        </p:nvPicPr>
        <p:blipFill>
          <a:blip r:embed="rId3"/>
          <a:stretch>
            <a:fillRect/>
          </a:stretch>
        </p:blipFill>
        <p:spPr>
          <a:xfrm>
            <a:off x="4587199" y="2426820"/>
            <a:ext cx="985583" cy="985583"/>
          </a:xfrm>
          <a:prstGeom prst="rect">
            <a:avLst/>
          </a:prstGeom>
        </p:spPr>
      </p:pic>
      <p:sp>
        <p:nvSpPr>
          <p:cNvPr id="45" name="テキスト ボックス 44">
            <a:extLst>
              <a:ext uri="{FF2B5EF4-FFF2-40B4-BE49-F238E27FC236}">
                <a16:creationId xmlns:a16="http://schemas.microsoft.com/office/drawing/2014/main" id="{060BA08C-A7A8-4D40-AB79-C335C7F7A65C}"/>
              </a:ext>
            </a:extLst>
          </p:cNvPr>
          <p:cNvSpPr txBox="1"/>
          <p:nvPr/>
        </p:nvSpPr>
        <p:spPr>
          <a:xfrm>
            <a:off x="4587199" y="3308898"/>
            <a:ext cx="1066800" cy="276999"/>
          </a:xfrm>
          <a:prstGeom prst="rect">
            <a:avLst/>
          </a:prstGeom>
          <a:noFill/>
        </p:spPr>
        <p:txBody>
          <a:bodyPr wrap="square" rtlCol="0">
            <a:spAutoFit/>
          </a:bodyPr>
          <a:lstStyle/>
          <a:p>
            <a:pPr algn="ctr"/>
            <a:r>
              <a:rPr kumimoji="1" lang="ja-JP" altLang="en-US" sz="1200"/>
              <a:t>換気入室</a:t>
            </a:r>
          </a:p>
        </p:txBody>
      </p:sp>
      <p:sp>
        <p:nvSpPr>
          <p:cNvPr id="46" name="下矢印 45">
            <a:extLst>
              <a:ext uri="{FF2B5EF4-FFF2-40B4-BE49-F238E27FC236}">
                <a16:creationId xmlns:a16="http://schemas.microsoft.com/office/drawing/2014/main" id="{15E6D02A-C380-F942-A53B-3EB006F88653}"/>
              </a:ext>
            </a:extLst>
          </p:cNvPr>
          <p:cNvSpPr/>
          <p:nvPr/>
        </p:nvSpPr>
        <p:spPr>
          <a:xfrm>
            <a:off x="4937594" y="20111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215A9DF6-40E9-A742-8C51-2E58FB58E0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84496" y="2573975"/>
            <a:ext cx="711200" cy="711200"/>
          </a:xfrm>
          <a:prstGeom prst="rect">
            <a:avLst/>
          </a:prstGeom>
        </p:spPr>
      </p:pic>
      <p:sp>
        <p:nvSpPr>
          <p:cNvPr id="47" name="テキスト ボックス 46">
            <a:extLst>
              <a:ext uri="{FF2B5EF4-FFF2-40B4-BE49-F238E27FC236}">
                <a16:creationId xmlns:a16="http://schemas.microsoft.com/office/drawing/2014/main" id="{23022E71-CEE3-4746-B04F-D80DBA8A0851}"/>
              </a:ext>
            </a:extLst>
          </p:cNvPr>
          <p:cNvSpPr txBox="1"/>
          <p:nvPr/>
        </p:nvSpPr>
        <p:spPr>
          <a:xfrm>
            <a:off x="5350838" y="3308898"/>
            <a:ext cx="1357419" cy="276999"/>
          </a:xfrm>
          <a:prstGeom prst="rect">
            <a:avLst/>
          </a:prstGeom>
          <a:noFill/>
        </p:spPr>
        <p:txBody>
          <a:bodyPr wrap="square" rtlCol="0">
            <a:spAutoFit/>
          </a:bodyPr>
          <a:lstStyle/>
          <a:p>
            <a:pPr algn="ctr"/>
            <a:r>
              <a:rPr kumimoji="1" lang="ja-JP" altLang="en-US" sz="1200"/>
              <a:t>換気</a:t>
            </a:r>
            <a:r>
              <a:rPr kumimoji="1" lang="en-US" altLang="ja-JP" sz="1200" dirty="0"/>
              <a:t>2</a:t>
            </a:r>
            <a:r>
              <a:rPr kumimoji="1" lang="ja-JP" altLang="en-US" sz="1200"/>
              <a:t>時間以上</a:t>
            </a:r>
          </a:p>
        </p:txBody>
      </p:sp>
      <p:pic>
        <p:nvPicPr>
          <p:cNvPr id="48" name="図 47">
            <a:extLst>
              <a:ext uri="{FF2B5EF4-FFF2-40B4-BE49-F238E27FC236}">
                <a16:creationId xmlns:a16="http://schemas.microsoft.com/office/drawing/2014/main" id="{2E478285-7EFF-F444-A865-633EF38F1144}"/>
              </a:ext>
            </a:extLst>
          </p:cNvPr>
          <p:cNvPicPr>
            <a:picLocks noChangeAspect="1"/>
          </p:cNvPicPr>
          <p:nvPr/>
        </p:nvPicPr>
        <p:blipFill>
          <a:blip r:embed="rId3"/>
          <a:stretch>
            <a:fillRect/>
          </a:stretch>
        </p:blipFill>
        <p:spPr>
          <a:xfrm>
            <a:off x="5303604" y="3929700"/>
            <a:ext cx="985583" cy="985583"/>
          </a:xfrm>
          <a:prstGeom prst="rect">
            <a:avLst/>
          </a:prstGeom>
        </p:spPr>
      </p:pic>
      <p:sp>
        <p:nvSpPr>
          <p:cNvPr id="49" name="テキスト ボックス 48">
            <a:extLst>
              <a:ext uri="{FF2B5EF4-FFF2-40B4-BE49-F238E27FC236}">
                <a16:creationId xmlns:a16="http://schemas.microsoft.com/office/drawing/2014/main" id="{566A9193-CF98-EE49-8B32-B51FF75C6EE8}"/>
              </a:ext>
            </a:extLst>
          </p:cNvPr>
          <p:cNvSpPr txBox="1"/>
          <p:nvPr/>
        </p:nvSpPr>
        <p:spPr>
          <a:xfrm>
            <a:off x="4986527" y="4915283"/>
            <a:ext cx="1066800" cy="276999"/>
          </a:xfrm>
          <a:prstGeom prst="rect">
            <a:avLst/>
          </a:prstGeom>
          <a:noFill/>
        </p:spPr>
        <p:txBody>
          <a:bodyPr wrap="square" rtlCol="0">
            <a:spAutoFit/>
          </a:bodyPr>
          <a:lstStyle/>
          <a:p>
            <a:pPr algn="ctr"/>
            <a:r>
              <a:rPr kumimoji="1" lang="ja-JP" altLang="en-US" sz="1200"/>
              <a:t>清掃入室</a:t>
            </a:r>
          </a:p>
        </p:txBody>
      </p:sp>
      <p:pic>
        <p:nvPicPr>
          <p:cNvPr id="50" name="図 49">
            <a:extLst>
              <a:ext uri="{FF2B5EF4-FFF2-40B4-BE49-F238E27FC236}">
                <a16:creationId xmlns:a16="http://schemas.microsoft.com/office/drawing/2014/main" id="{D278C41C-A4F1-E046-AEDE-6D307B0BB7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55759" y="4182433"/>
            <a:ext cx="607892" cy="592437"/>
          </a:xfrm>
          <a:prstGeom prst="rect">
            <a:avLst/>
          </a:prstGeom>
        </p:spPr>
      </p:pic>
      <p:sp>
        <p:nvSpPr>
          <p:cNvPr id="51" name="下矢印 50">
            <a:extLst>
              <a:ext uri="{FF2B5EF4-FFF2-40B4-BE49-F238E27FC236}">
                <a16:creationId xmlns:a16="http://schemas.microsoft.com/office/drawing/2014/main" id="{6389108C-4DCE-C843-85EC-A70E85C4E3D6}"/>
              </a:ext>
            </a:extLst>
          </p:cNvPr>
          <p:cNvSpPr/>
          <p:nvPr/>
        </p:nvSpPr>
        <p:spPr>
          <a:xfrm>
            <a:off x="4937594" y="35986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図 52">
            <a:extLst>
              <a:ext uri="{FF2B5EF4-FFF2-40B4-BE49-F238E27FC236}">
                <a16:creationId xmlns:a16="http://schemas.microsoft.com/office/drawing/2014/main" id="{5459D2D0-DCA4-0841-958D-B0EFF02D791C}"/>
              </a:ext>
            </a:extLst>
          </p:cNvPr>
          <p:cNvPicPr>
            <a:picLocks noChangeAspect="1"/>
          </p:cNvPicPr>
          <p:nvPr/>
        </p:nvPicPr>
        <p:blipFill>
          <a:blip r:embed="rId6"/>
          <a:stretch>
            <a:fillRect/>
          </a:stretch>
        </p:blipFill>
        <p:spPr>
          <a:xfrm>
            <a:off x="4763829" y="5636758"/>
            <a:ext cx="684083" cy="528216"/>
          </a:xfrm>
          <a:prstGeom prst="rect">
            <a:avLst/>
          </a:prstGeom>
        </p:spPr>
      </p:pic>
      <p:sp>
        <p:nvSpPr>
          <p:cNvPr id="54" name="テキスト ボックス 53">
            <a:extLst>
              <a:ext uri="{FF2B5EF4-FFF2-40B4-BE49-F238E27FC236}">
                <a16:creationId xmlns:a16="http://schemas.microsoft.com/office/drawing/2014/main" id="{E5A78A12-1347-144B-90B5-6EF521ADCE39}"/>
              </a:ext>
            </a:extLst>
          </p:cNvPr>
          <p:cNvSpPr txBox="1"/>
          <p:nvPr/>
        </p:nvSpPr>
        <p:spPr>
          <a:xfrm>
            <a:off x="4695053" y="6108851"/>
            <a:ext cx="835670" cy="276999"/>
          </a:xfrm>
          <a:prstGeom prst="rect">
            <a:avLst/>
          </a:prstGeom>
          <a:noFill/>
        </p:spPr>
        <p:txBody>
          <a:bodyPr wrap="square" rtlCol="0">
            <a:spAutoFit/>
          </a:bodyPr>
          <a:lstStyle/>
          <a:p>
            <a:pPr algn="ctr"/>
            <a:r>
              <a:rPr kumimoji="1" lang="ja-JP" altLang="en-US" sz="1200"/>
              <a:t>リネン</a:t>
            </a:r>
          </a:p>
        </p:txBody>
      </p:sp>
      <p:sp>
        <p:nvSpPr>
          <p:cNvPr id="55" name="下矢印 54">
            <a:extLst>
              <a:ext uri="{FF2B5EF4-FFF2-40B4-BE49-F238E27FC236}">
                <a16:creationId xmlns:a16="http://schemas.microsoft.com/office/drawing/2014/main" id="{6F97DC36-3FBF-204C-96AF-8C6FF929718B}"/>
              </a:ext>
            </a:extLst>
          </p:cNvPr>
          <p:cNvSpPr/>
          <p:nvPr/>
        </p:nvSpPr>
        <p:spPr>
          <a:xfrm>
            <a:off x="4937594" y="52242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F9333FBD-5C48-D540-9010-B549D546D636}"/>
              </a:ext>
            </a:extLst>
          </p:cNvPr>
          <p:cNvPicPr>
            <a:picLocks noChangeAspect="1"/>
          </p:cNvPicPr>
          <p:nvPr/>
        </p:nvPicPr>
        <p:blipFill>
          <a:blip r:embed="rId7"/>
          <a:stretch>
            <a:fillRect/>
          </a:stretch>
        </p:blipFill>
        <p:spPr>
          <a:xfrm>
            <a:off x="5484496" y="5246347"/>
            <a:ext cx="948568" cy="948568"/>
          </a:xfrm>
          <a:prstGeom prst="rect">
            <a:avLst/>
          </a:prstGeom>
        </p:spPr>
      </p:pic>
      <p:sp>
        <p:nvSpPr>
          <p:cNvPr id="56" name="テキスト ボックス 55">
            <a:extLst>
              <a:ext uri="{FF2B5EF4-FFF2-40B4-BE49-F238E27FC236}">
                <a16:creationId xmlns:a16="http://schemas.microsoft.com/office/drawing/2014/main" id="{7612B78D-3EAC-7D45-BD7F-57C8BFA588CC}"/>
              </a:ext>
            </a:extLst>
          </p:cNvPr>
          <p:cNvSpPr txBox="1"/>
          <p:nvPr/>
        </p:nvSpPr>
        <p:spPr>
          <a:xfrm>
            <a:off x="5303604" y="6108851"/>
            <a:ext cx="1357419" cy="276999"/>
          </a:xfrm>
          <a:prstGeom prst="rect">
            <a:avLst/>
          </a:prstGeom>
          <a:noFill/>
        </p:spPr>
        <p:txBody>
          <a:bodyPr wrap="square" rtlCol="0">
            <a:spAutoFit/>
          </a:bodyPr>
          <a:lstStyle/>
          <a:p>
            <a:pPr algn="ctr"/>
            <a:r>
              <a:rPr kumimoji="1" lang="ja-JP" altLang="en-US" sz="1200"/>
              <a:t>専用ビニール袋</a:t>
            </a:r>
          </a:p>
        </p:txBody>
      </p:sp>
      <p:pic>
        <p:nvPicPr>
          <p:cNvPr id="8" name="図 7">
            <a:extLst>
              <a:ext uri="{FF2B5EF4-FFF2-40B4-BE49-F238E27FC236}">
                <a16:creationId xmlns:a16="http://schemas.microsoft.com/office/drawing/2014/main" id="{9AFB4A7C-27FA-AE45-8F02-8815E7A4B42D}"/>
              </a:ext>
            </a:extLst>
          </p:cNvPr>
          <p:cNvPicPr>
            <a:picLocks noChangeAspect="1"/>
          </p:cNvPicPr>
          <p:nvPr/>
        </p:nvPicPr>
        <p:blipFill>
          <a:blip r:embed="rId8"/>
          <a:stretch>
            <a:fillRect/>
          </a:stretch>
        </p:blipFill>
        <p:spPr>
          <a:xfrm>
            <a:off x="4889165" y="6958659"/>
            <a:ext cx="1156058" cy="869284"/>
          </a:xfrm>
          <a:prstGeom prst="rect">
            <a:avLst/>
          </a:prstGeom>
        </p:spPr>
      </p:pic>
      <p:sp>
        <p:nvSpPr>
          <p:cNvPr id="57" name="下矢印 56">
            <a:extLst>
              <a:ext uri="{FF2B5EF4-FFF2-40B4-BE49-F238E27FC236}">
                <a16:creationId xmlns:a16="http://schemas.microsoft.com/office/drawing/2014/main" id="{6E4648ED-C37B-EC42-AF1C-640F110A45B9}"/>
              </a:ext>
            </a:extLst>
          </p:cNvPr>
          <p:cNvSpPr/>
          <p:nvPr/>
        </p:nvSpPr>
        <p:spPr>
          <a:xfrm>
            <a:off x="4937594" y="65069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id="{54F39922-725B-984B-99C0-C333CD429A71}"/>
              </a:ext>
            </a:extLst>
          </p:cNvPr>
          <p:cNvSpPr txBox="1"/>
          <p:nvPr/>
        </p:nvSpPr>
        <p:spPr>
          <a:xfrm>
            <a:off x="4897204" y="7709051"/>
            <a:ext cx="1357419" cy="276999"/>
          </a:xfrm>
          <a:prstGeom prst="rect">
            <a:avLst/>
          </a:prstGeom>
          <a:noFill/>
        </p:spPr>
        <p:txBody>
          <a:bodyPr wrap="square" rtlCol="0">
            <a:spAutoFit/>
          </a:bodyPr>
          <a:lstStyle/>
          <a:p>
            <a:pPr algn="ctr"/>
            <a:r>
              <a:rPr kumimoji="1" lang="ja-JP" altLang="en-US" sz="1200"/>
              <a:t>専用ビニール袋</a:t>
            </a:r>
          </a:p>
        </p:txBody>
      </p:sp>
      <p:pic>
        <p:nvPicPr>
          <p:cNvPr id="10" name="図 9">
            <a:extLst>
              <a:ext uri="{FF2B5EF4-FFF2-40B4-BE49-F238E27FC236}">
                <a16:creationId xmlns:a16="http://schemas.microsoft.com/office/drawing/2014/main" id="{1E2BCD3E-B2EA-1A43-B222-AE8211156A9E}"/>
              </a:ext>
            </a:extLst>
          </p:cNvPr>
          <p:cNvPicPr>
            <a:picLocks noChangeAspect="1"/>
          </p:cNvPicPr>
          <p:nvPr/>
        </p:nvPicPr>
        <p:blipFill>
          <a:blip r:embed="rId9"/>
          <a:stretch>
            <a:fillRect/>
          </a:stretch>
        </p:blipFill>
        <p:spPr>
          <a:xfrm>
            <a:off x="559697" y="7871982"/>
            <a:ext cx="1051976" cy="1783010"/>
          </a:xfrm>
          <a:prstGeom prst="rect">
            <a:avLst/>
          </a:prstGeom>
        </p:spPr>
      </p:pic>
      <p:sp>
        <p:nvSpPr>
          <p:cNvPr id="62" name="テキスト ボックス 61">
            <a:extLst>
              <a:ext uri="{FF2B5EF4-FFF2-40B4-BE49-F238E27FC236}">
                <a16:creationId xmlns:a16="http://schemas.microsoft.com/office/drawing/2014/main" id="{F0DCD717-B245-4442-861C-BC0DFF48EF66}"/>
              </a:ext>
            </a:extLst>
          </p:cNvPr>
          <p:cNvSpPr txBox="1"/>
          <p:nvPr/>
        </p:nvSpPr>
        <p:spPr>
          <a:xfrm>
            <a:off x="1520052" y="7925183"/>
            <a:ext cx="1908947" cy="276999"/>
          </a:xfrm>
          <a:prstGeom prst="rect">
            <a:avLst/>
          </a:prstGeom>
          <a:noFill/>
        </p:spPr>
        <p:txBody>
          <a:bodyPr wrap="square" rtlCol="0">
            <a:spAutoFit/>
          </a:bodyPr>
          <a:lstStyle/>
          <a:p>
            <a:r>
              <a:rPr kumimoji="1" lang="ja-JP" altLang="en-US" sz="1200"/>
              <a:t>専用使い捨てキャップ</a:t>
            </a:r>
          </a:p>
        </p:txBody>
      </p:sp>
      <p:sp>
        <p:nvSpPr>
          <p:cNvPr id="63" name="テキスト ボックス 62">
            <a:extLst>
              <a:ext uri="{FF2B5EF4-FFF2-40B4-BE49-F238E27FC236}">
                <a16:creationId xmlns:a16="http://schemas.microsoft.com/office/drawing/2014/main" id="{F30FDDE7-E4DB-6645-8BF8-3B3B689EED70}"/>
              </a:ext>
            </a:extLst>
          </p:cNvPr>
          <p:cNvSpPr txBox="1"/>
          <p:nvPr/>
        </p:nvSpPr>
        <p:spPr>
          <a:xfrm>
            <a:off x="1520052" y="8306183"/>
            <a:ext cx="1908947" cy="276999"/>
          </a:xfrm>
          <a:prstGeom prst="rect">
            <a:avLst/>
          </a:prstGeom>
          <a:noFill/>
        </p:spPr>
        <p:txBody>
          <a:bodyPr wrap="square" rtlCol="0">
            <a:spAutoFit/>
          </a:bodyPr>
          <a:lstStyle/>
          <a:p>
            <a:r>
              <a:rPr kumimoji="1" lang="ja-JP" altLang="en-US" sz="1200"/>
              <a:t>専用使い捨てマスク</a:t>
            </a:r>
          </a:p>
        </p:txBody>
      </p:sp>
      <p:sp>
        <p:nvSpPr>
          <p:cNvPr id="64" name="テキスト ボックス 63">
            <a:extLst>
              <a:ext uri="{FF2B5EF4-FFF2-40B4-BE49-F238E27FC236}">
                <a16:creationId xmlns:a16="http://schemas.microsoft.com/office/drawing/2014/main" id="{EEBA11C9-845B-2F4F-BA5B-B9771E85DD84}"/>
              </a:ext>
            </a:extLst>
          </p:cNvPr>
          <p:cNvSpPr txBox="1"/>
          <p:nvPr/>
        </p:nvSpPr>
        <p:spPr>
          <a:xfrm>
            <a:off x="1520052" y="8661783"/>
            <a:ext cx="1908947" cy="276999"/>
          </a:xfrm>
          <a:prstGeom prst="rect">
            <a:avLst/>
          </a:prstGeom>
          <a:noFill/>
        </p:spPr>
        <p:txBody>
          <a:bodyPr wrap="square" rtlCol="0">
            <a:spAutoFit/>
          </a:bodyPr>
          <a:lstStyle/>
          <a:p>
            <a:r>
              <a:rPr kumimoji="1" lang="ja-JP" altLang="en-US" sz="1200"/>
              <a:t>専用使い捨て手袋</a:t>
            </a:r>
          </a:p>
        </p:txBody>
      </p:sp>
      <p:sp>
        <p:nvSpPr>
          <p:cNvPr id="65" name="下矢印 64">
            <a:extLst>
              <a:ext uri="{FF2B5EF4-FFF2-40B4-BE49-F238E27FC236}">
                <a16:creationId xmlns:a16="http://schemas.microsoft.com/office/drawing/2014/main" id="{E0C7C234-6E20-8E40-9401-5F5930C29B8A}"/>
              </a:ext>
            </a:extLst>
          </p:cNvPr>
          <p:cNvSpPr/>
          <p:nvPr/>
        </p:nvSpPr>
        <p:spPr>
          <a:xfrm>
            <a:off x="4937594" y="8107136"/>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ボックス 65">
            <a:extLst>
              <a:ext uri="{FF2B5EF4-FFF2-40B4-BE49-F238E27FC236}">
                <a16:creationId xmlns:a16="http://schemas.microsoft.com/office/drawing/2014/main" id="{A7E92189-BCAF-3F49-9311-706C2A858D55}"/>
              </a:ext>
            </a:extLst>
          </p:cNvPr>
          <p:cNvSpPr txBox="1"/>
          <p:nvPr/>
        </p:nvSpPr>
        <p:spPr>
          <a:xfrm>
            <a:off x="4372798" y="8661783"/>
            <a:ext cx="1942474" cy="276999"/>
          </a:xfrm>
          <a:prstGeom prst="rect">
            <a:avLst/>
          </a:prstGeom>
          <a:noFill/>
        </p:spPr>
        <p:txBody>
          <a:bodyPr wrap="square" rtlCol="0">
            <a:spAutoFit/>
          </a:bodyPr>
          <a:lstStyle/>
          <a:p>
            <a:pPr algn="ctr"/>
            <a:r>
              <a:rPr lang="ja-JP" altLang="en-US" sz="1200"/>
              <a:t>ジア塩素による清拭消毒</a:t>
            </a:r>
            <a:endParaRPr kumimoji="1" lang="ja-JP" altLang="en-US" sz="1200"/>
          </a:p>
        </p:txBody>
      </p:sp>
      <p:sp>
        <p:nvSpPr>
          <p:cNvPr id="67" name="下矢印 66">
            <a:extLst>
              <a:ext uri="{FF2B5EF4-FFF2-40B4-BE49-F238E27FC236}">
                <a16:creationId xmlns:a16="http://schemas.microsoft.com/office/drawing/2014/main" id="{8CEBDD72-66EC-F449-9890-467079F4D3EC}"/>
              </a:ext>
            </a:extLst>
          </p:cNvPr>
          <p:cNvSpPr/>
          <p:nvPr/>
        </p:nvSpPr>
        <p:spPr>
          <a:xfrm>
            <a:off x="4937594" y="8956222"/>
            <a:ext cx="366010" cy="4489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テキスト ボックス 67">
            <a:extLst>
              <a:ext uri="{FF2B5EF4-FFF2-40B4-BE49-F238E27FC236}">
                <a16:creationId xmlns:a16="http://schemas.microsoft.com/office/drawing/2014/main" id="{9CD1BA5E-DFCF-3F44-837B-7EF566568712}"/>
              </a:ext>
            </a:extLst>
          </p:cNvPr>
          <p:cNvSpPr txBox="1"/>
          <p:nvPr/>
        </p:nvSpPr>
        <p:spPr>
          <a:xfrm>
            <a:off x="4219597" y="9554411"/>
            <a:ext cx="1942474" cy="276999"/>
          </a:xfrm>
          <a:prstGeom prst="rect">
            <a:avLst/>
          </a:prstGeom>
          <a:noFill/>
        </p:spPr>
        <p:txBody>
          <a:bodyPr wrap="square" rtlCol="0">
            <a:spAutoFit/>
          </a:bodyPr>
          <a:lstStyle/>
          <a:p>
            <a:pPr algn="ctr"/>
            <a:r>
              <a:rPr lang="ja-JP" altLang="en-US" sz="1200"/>
              <a:t>通常斉唱</a:t>
            </a:r>
            <a:endParaRPr kumimoji="1" lang="ja-JP" altLang="en-US" sz="1200"/>
          </a:p>
        </p:txBody>
      </p:sp>
      <p:sp>
        <p:nvSpPr>
          <p:cNvPr id="43" name="正方形/長方形 42">
            <a:extLst>
              <a:ext uri="{FF2B5EF4-FFF2-40B4-BE49-F238E27FC236}">
                <a16:creationId xmlns:a16="http://schemas.microsoft.com/office/drawing/2014/main" id="{8845695B-C870-A24C-AF9E-9C58E429ACB8}"/>
              </a:ext>
            </a:extLst>
          </p:cNvPr>
          <p:cNvSpPr/>
          <p:nvPr/>
        </p:nvSpPr>
        <p:spPr>
          <a:xfrm rot="5400000">
            <a:off x="289021" y="4626799"/>
            <a:ext cx="7783513" cy="28645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Class V</a:t>
            </a:r>
            <a:endParaRPr kumimoji="1" lang="ja-JP" altLang="en-US"/>
          </a:p>
        </p:txBody>
      </p:sp>
      <p:sp>
        <p:nvSpPr>
          <p:cNvPr id="44" name="正方形/長方形 43">
            <a:extLst>
              <a:ext uri="{FF2B5EF4-FFF2-40B4-BE49-F238E27FC236}">
                <a16:creationId xmlns:a16="http://schemas.microsoft.com/office/drawing/2014/main" id="{2AEB4704-B064-3041-9D5A-3AD0041486B1}"/>
              </a:ext>
            </a:extLst>
          </p:cNvPr>
          <p:cNvSpPr/>
          <p:nvPr/>
        </p:nvSpPr>
        <p:spPr>
          <a:xfrm rot="5400000">
            <a:off x="3725868" y="9040826"/>
            <a:ext cx="903352" cy="292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Class IV</a:t>
            </a:r>
            <a:endParaRPr kumimoji="1" lang="ja-JP" altLang="en-US"/>
          </a:p>
        </p:txBody>
      </p:sp>
      <p:sp>
        <p:nvSpPr>
          <p:cNvPr id="4" name="スライド番号プレースホルダー 3">
            <a:extLst>
              <a:ext uri="{FF2B5EF4-FFF2-40B4-BE49-F238E27FC236}">
                <a16:creationId xmlns:a16="http://schemas.microsoft.com/office/drawing/2014/main" id="{EA47F268-0EF4-9340-9EAC-1F62C2B19F3C}"/>
              </a:ext>
            </a:extLst>
          </p:cNvPr>
          <p:cNvSpPr>
            <a:spLocks noGrp="1"/>
          </p:cNvSpPr>
          <p:nvPr>
            <p:ph type="sldNum" sz="quarter" idx="12"/>
          </p:nvPr>
        </p:nvSpPr>
        <p:spPr/>
        <p:txBody>
          <a:bodyPr/>
          <a:lstStyle/>
          <a:p>
            <a:fld id="{D26F39CE-828E-974C-A2DD-8D56C23B278A}" type="slidenum">
              <a:rPr kumimoji="1" lang="ja-JP" altLang="en-US" smtClean="0"/>
              <a:t>24</a:t>
            </a:fld>
            <a:endParaRPr kumimoji="1" lang="ja-JP" altLang="en-US"/>
          </a:p>
        </p:txBody>
      </p:sp>
    </p:spTree>
    <p:extLst>
      <p:ext uri="{BB962C8B-B14F-4D97-AF65-F5344CB8AC3E}">
        <p14:creationId xmlns:p14="http://schemas.microsoft.com/office/powerpoint/2010/main" val="3418763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DB420AA-B3DF-1B43-B0AA-2BCD8F84ADA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21206" y="8351169"/>
            <a:ext cx="2446630" cy="1402734"/>
          </a:xfrm>
          <a:prstGeom prst="rect">
            <a:avLst/>
          </a:prstGeom>
        </p:spPr>
      </p:pic>
      <p:sp>
        <p:nvSpPr>
          <p:cNvPr id="6" name="正方形/長方形 5">
            <a:extLst>
              <a:ext uri="{FF2B5EF4-FFF2-40B4-BE49-F238E27FC236}">
                <a16:creationId xmlns:a16="http://schemas.microsoft.com/office/drawing/2014/main" id="{634C374D-D19B-474C-9635-F260E51BAAD3}"/>
              </a:ext>
            </a:extLst>
          </p:cNvPr>
          <p:cNvSpPr/>
          <p:nvPr/>
        </p:nvSpPr>
        <p:spPr>
          <a:xfrm>
            <a:off x="516442" y="680119"/>
            <a:ext cx="1800493" cy="369332"/>
          </a:xfrm>
          <a:prstGeom prst="rect">
            <a:avLst/>
          </a:prstGeom>
        </p:spPr>
        <p:txBody>
          <a:bodyPr wrap="none">
            <a:spAutoFit/>
          </a:bodyPr>
          <a:lstStyle/>
          <a:p>
            <a:r>
              <a:rPr lang="ja-JP" altLang="en-US" b="1">
                <a:solidFill>
                  <a:srgbClr val="333333"/>
                </a:solidFill>
                <a:latin typeface="+mn-ea"/>
              </a:rPr>
              <a:t>換気のポイント</a:t>
            </a:r>
            <a:endParaRPr lang="ja-JP" altLang="en-US" b="1" i="0" u="none" strike="noStrike">
              <a:solidFill>
                <a:srgbClr val="333333"/>
              </a:solidFill>
              <a:effectLst/>
              <a:latin typeface="+mn-ea"/>
            </a:endParaRPr>
          </a:p>
        </p:txBody>
      </p:sp>
      <p:pic>
        <p:nvPicPr>
          <p:cNvPr id="7" name="図 6">
            <a:extLst>
              <a:ext uri="{FF2B5EF4-FFF2-40B4-BE49-F238E27FC236}">
                <a16:creationId xmlns:a16="http://schemas.microsoft.com/office/drawing/2014/main" id="{697E44A0-4145-9443-846A-2264111DD988}"/>
              </a:ext>
            </a:extLst>
          </p:cNvPr>
          <p:cNvPicPr>
            <a:picLocks noChangeAspect="1"/>
          </p:cNvPicPr>
          <p:nvPr/>
        </p:nvPicPr>
        <p:blipFill>
          <a:blip r:embed="rId3"/>
          <a:stretch>
            <a:fillRect/>
          </a:stretch>
        </p:blipFill>
        <p:spPr>
          <a:xfrm>
            <a:off x="516442" y="1049451"/>
            <a:ext cx="2590800" cy="2235200"/>
          </a:xfrm>
          <a:prstGeom prst="rect">
            <a:avLst/>
          </a:prstGeom>
        </p:spPr>
      </p:pic>
      <p:sp>
        <p:nvSpPr>
          <p:cNvPr id="8" name="正方形/長方形 7">
            <a:extLst>
              <a:ext uri="{FF2B5EF4-FFF2-40B4-BE49-F238E27FC236}">
                <a16:creationId xmlns:a16="http://schemas.microsoft.com/office/drawing/2014/main" id="{26613335-2E0B-834C-A720-E2A7CFB08E53}"/>
              </a:ext>
            </a:extLst>
          </p:cNvPr>
          <p:cNvSpPr/>
          <p:nvPr/>
        </p:nvSpPr>
        <p:spPr>
          <a:xfrm>
            <a:off x="3352800" y="1630370"/>
            <a:ext cx="3183442" cy="923330"/>
          </a:xfrm>
          <a:prstGeom prst="rect">
            <a:avLst/>
          </a:prstGeom>
        </p:spPr>
        <p:txBody>
          <a:bodyPr wrap="square">
            <a:spAutoFit/>
          </a:bodyPr>
          <a:lstStyle/>
          <a:p>
            <a:r>
              <a:rPr lang="en-US" altLang="ja-JP" dirty="0"/>
              <a:t>2</a:t>
            </a:r>
            <a:r>
              <a:rPr lang="ja-JP" altLang="en-US"/>
              <a:t>時間以上換気を行なってください。換気中は在室をしないようにしてください。</a:t>
            </a:r>
          </a:p>
        </p:txBody>
      </p:sp>
      <p:sp>
        <p:nvSpPr>
          <p:cNvPr id="10" name="正方形/長方形 9">
            <a:extLst>
              <a:ext uri="{FF2B5EF4-FFF2-40B4-BE49-F238E27FC236}">
                <a16:creationId xmlns:a16="http://schemas.microsoft.com/office/drawing/2014/main" id="{8E5D3939-3461-6942-9080-8A19E1709795}"/>
              </a:ext>
            </a:extLst>
          </p:cNvPr>
          <p:cNvSpPr/>
          <p:nvPr/>
        </p:nvSpPr>
        <p:spPr>
          <a:xfrm>
            <a:off x="516442" y="3793433"/>
            <a:ext cx="1800493" cy="369332"/>
          </a:xfrm>
          <a:prstGeom prst="rect">
            <a:avLst/>
          </a:prstGeom>
        </p:spPr>
        <p:txBody>
          <a:bodyPr wrap="none">
            <a:spAutoFit/>
          </a:bodyPr>
          <a:lstStyle/>
          <a:p>
            <a:r>
              <a:rPr lang="ja-JP" altLang="en-US" b="1">
                <a:latin typeface="+mn-ea"/>
              </a:rPr>
              <a:t>清拭の</a:t>
            </a:r>
            <a:r>
              <a:rPr lang="ja-JP" altLang="en-US" b="1">
                <a:solidFill>
                  <a:srgbClr val="333333"/>
                </a:solidFill>
                <a:latin typeface="+mn-ea"/>
              </a:rPr>
              <a:t>ポイント</a:t>
            </a:r>
            <a:endParaRPr lang="ja-JP" altLang="en-US" b="1" i="0" u="none" strike="noStrike">
              <a:solidFill>
                <a:srgbClr val="333333"/>
              </a:solidFill>
              <a:effectLst/>
              <a:latin typeface="+mn-ea"/>
            </a:endParaRPr>
          </a:p>
        </p:txBody>
      </p:sp>
      <p:pic>
        <p:nvPicPr>
          <p:cNvPr id="11" name="図 10">
            <a:extLst>
              <a:ext uri="{FF2B5EF4-FFF2-40B4-BE49-F238E27FC236}">
                <a16:creationId xmlns:a16="http://schemas.microsoft.com/office/drawing/2014/main" id="{5C3AA904-EA34-824B-B40D-30E1DC0CF92E}"/>
              </a:ext>
            </a:extLst>
          </p:cNvPr>
          <p:cNvPicPr>
            <a:picLocks noChangeAspect="1"/>
          </p:cNvPicPr>
          <p:nvPr/>
        </p:nvPicPr>
        <p:blipFill>
          <a:blip r:embed="rId4"/>
          <a:stretch>
            <a:fillRect/>
          </a:stretch>
        </p:blipFill>
        <p:spPr>
          <a:xfrm>
            <a:off x="436511" y="4194973"/>
            <a:ext cx="2750661" cy="1704635"/>
          </a:xfrm>
          <a:prstGeom prst="rect">
            <a:avLst/>
          </a:prstGeom>
        </p:spPr>
      </p:pic>
      <p:sp>
        <p:nvSpPr>
          <p:cNvPr id="12" name="正方形/長方形 11">
            <a:extLst>
              <a:ext uri="{FF2B5EF4-FFF2-40B4-BE49-F238E27FC236}">
                <a16:creationId xmlns:a16="http://schemas.microsoft.com/office/drawing/2014/main" id="{25BDBE58-2F9C-254A-BAED-8A437A962A0B}"/>
              </a:ext>
            </a:extLst>
          </p:cNvPr>
          <p:cNvSpPr/>
          <p:nvPr/>
        </p:nvSpPr>
        <p:spPr>
          <a:xfrm>
            <a:off x="3352800" y="4615500"/>
            <a:ext cx="3183442" cy="646331"/>
          </a:xfrm>
          <a:prstGeom prst="rect">
            <a:avLst/>
          </a:prstGeom>
        </p:spPr>
        <p:txBody>
          <a:bodyPr wrap="square">
            <a:spAutoFit/>
          </a:bodyPr>
          <a:lstStyle/>
          <a:p>
            <a:r>
              <a:rPr lang="ja-JP" altLang="en-US"/>
              <a:t>ジア塩素溶液の入った</a:t>
            </a:r>
            <a:endParaRPr lang="en-US" altLang="ja-JP" dirty="0"/>
          </a:p>
          <a:p>
            <a:r>
              <a:rPr lang="ja-JP" altLang="en-US"/>
              <a:t>スプレーを噴霧します。</a:t>
            </a:r>
          </a:p>
        </p:txBody>
      </p:sp>
      <p:pic>
        <p:nvPicPr>
          <p:cNvPr id="13" name="図 12">
            <a:extLst>
              <a:ext uri="{FF2B5EF4-FFF2-40B4-BE49-F238E27FC236}">
                <a16:creationId xmlns:a16="http://schemas.microsoft.com/office/drawing/2014/main" id="{A42AD172-0068-E047-9DF4-4BA4B974E3C0}"/>
              </a:ext>
            </a:extLst>
          </p:cNvPr>
          <p:cNvPicPr>
            <a:picLocks noChangeAspect="1"/>
          </p:cNvPicPr>
          <p:nvPr/>
        </p:nvPicPr>
        <p:blipFill>
          <a:blip r:embed="rId5"/>
          <a:stretch>
            <a:fillRect/>
          </a:stretch>
        </p:blipFill>
        <p:spPr>
          <a:xfrm>
            <a:off x="436511" y="5899608"/>
            <a:ext cx="2724151" cy="3632201"/>
          </a:xfrm>
          <a:prstGeom prst="rect">
            <a:avLst/>
          </a:prstGeom>
        </p:spPr>
      </p:pic>
      <p:sp>
        <p:nvSpPr>
          <p:cNvPr id="14" name="正方形/長方形 13">
            <a:extLst>
              <a:ext uri="{FF2B5EF4-FFF2-40B4-BE49-F238E27FC236}">
                <a16:creationId xmlns:a16="http://schemas.microsoft.com/office/drawing/2014/main" id="{A0705A68-F50B-0C49-ACA4-944EC5B062A6}"/>
              </a:ext>
            </a:extLst>
          </p:cNvPr>
          <p:cNvSpPr/>
          <p:nvPr/>
        </p:nvSpPr>
        <p:spPr>
          <a:xfrm>
            <a:off x="3352800" y="6251569"/>
            <a:ext cx="3183442" cy="646331"/>
          </a:xfrm>
          <a:prstGeom prst="rect">
            <a:avLst/>
          </a:prstGeom>
        </p:spPr>
        <p:txBody>
          <a:bodyPr wrap="square">
            <a:spAutoFit/>
          </a:bodyPr>
          <a:lstStyle/>
          <a:p>
            <a:r>
              <a:rPr lang="ja-JP" altLang="en-US"/>
              <a:t>拭布で消毒剤を伸ばしつけるように清拭きします。</a:t>
            </a:r>
          </a:p>
        </p:txBody>
      </p:sp>
      <p:pic>
        <p:nvPicPr>
          <p:cNvPr id="15" name="図 14">
            <a:extLst>
              <a:ext uri="{FF2B5EF4-FFF2-40B4-BE49-F238E27FC236}">
                <a16:creationId xmlns:a16="http://schemas.microsoft.com/office/drawing/2014/main" id="{6DBC8E16-A8DE-104E-98F6-C8D544729968}"/>
              </a:ext>
            </a:extLst>
          </p:cNvPr>
          <p:cNvPicPr>
            <a:picLocks noChangeAspect="1"/>
          </p:cNvPicPr>
          <p:nvPr/>
        </p:nvPicPr>
        <p:blipFill>
          <a:blip r:embed="rId6"/>
          <a:stretch>
            <a:fillRect/>
          </a:stretch>
        </p:blipFill>
        <p:spPr>
          <a:xfrm>
            <a:off x="436511" y="8863470"/>
            <a:ext cx="1347693" cy="693961"/>
          </a:xfrm>
          <a:prstGeom prst="rect">
            <a:avLst/>
          </a:prstGeom>
        </p:spPr>
      </p:pic>
      <p:sp>
        <p:nvSpPr>
          <p:cNvPr id="16" name="正方形/長方形 15">
            <a:extLst>
              <a:ext uri="{FF2B5EF4-FFF2-40B4-BE49-F238E27FC236}">
                <a16:creationId xmlns:a16="http://schemas.microsoft.com/office/drawing/2014/main" id="{D68E9595-CE64-8244-B88B-856B7ECF8384}"/>
              </a:ext>
            </a:extLst>
          </p:cNvPr>
          <p:cNvSpPr/>
          <p:nvPr/>
        </p:nvSpPr>
        <p:spPr>
          <a:xfrm>
            <a:off x="3352800" y="7299783"/>
            <a:ext cx="3183442" cy="646331"/>
          </a:xfrm>
          <a:prstGeom prst="rect">
            <a:avLst/>
          </a:prstGeom>
        </p:spPr>
        <p:txBody>
          <a:bodyPr wrap="square">
            <a:spAutoFit/>
          </a:bodyPr>
          <a:lstStyle/>
          <a:p>
            <a:r>
              <a:rPr lang="ja-JP" altLang="en-US"/>
              <a:t>拭布は、消毒面を適宜変えながら清拭します。</a:t>
            </a:r>
          </a:p>
        </p:txBody>
      </p:sp>
      <p:sp>
        <p:nvSpPr>
          <p:cNvPr id="17" name="正方形/長方形 16">
            <a:extLst>
              <a:ext uri="{FF2B5EF4-FFF2-40B4-BE49-F238E27FC236}">
                <a16:creationId xmlns:a16="http://schemas.microsoft.com/office/drawing/2014/main" id="{6D4C7FD3-2CD0-A64C-A0E6-117E77B70136}"/>
              </a:ext>
            </a:extLst>
          </p:cNvPr>
          <p:cNvSpPr/>
          <p:nvPr/>
        </p:nvSpPr>
        <p:spPr>
          <a:xfrm>
            <a:off x="516442" y="194597"/>
            <a:ext cx="4108817" cy="369332"/>
          </a:xfrm>
          <a:prstGeom prst="rect">
            <a:avLst/>
          </a:prstGeom>
          <a:solidFill>
            <a:schemeClr val="accent1"/>
          </a:solidFill>
        </p:spPr>
        <p:txBody>
          <a:bodyPr wrap="none">
            <a:spAutoFit/>
          </a:bodyPr>
          <a:lstStyle/>
          <a:p>
            <a:r>
              <a:rPr lang="ja-JP" altLang="en-US" b="1" i="0" u="none" strike="noStrike">
                <a:solidFill>
                  <a:schemeClr val="bg1"/>
                </a:solidFill>
                <a:effectLst/>
                <a:latin typeface="+mn-ea"/>
              </a:rPr>
              <a:t>発症者していない滞在部屋の清掃手順</a:t>
            </a:r>
          </a:p>
        </p:txBody>
      </p:sp>
      <p:pic>
        <p:nvPicPr>
          <p:cNvPr id="18" name="図 17">
            <a:extLst>
              <a:ext uri="{FF2B5EF4-FFF2-40B4-BE49-F238E27FC236}">
                <a16:creationId xmlns:a16="http://schemas.microsoft.com/office/drawing/2014/main" id="{A6C23017-10E4-1040-B956-AA975752126D}"/>
              </a:ext>
            </a:extLst>
          </p:cNvPr>
          <p:cNvPicPr>
            <a:picLocks noChangeAspect="1"/>
          </p:cNvPicPr>
          <p:nvPr/>
        </p:nvPicPr>
        <p:blipFill>
          <a:blip r:embed="rId7"/>
          <a:stretch>
            <a:fillRect/>
          </a:stretch>
        </p:blipFill>
        <p:spPr>
          <a:xfrm>
            <a:off x="1784204" y="8532828"/>
            <a:ext cx="1372581" cy="1024603"/>
          </a:xfrm>
          <a:prstGeom prst="rect">
            <a:avLst/>
          </a:prstGeom>
        </p:spPr>
      </p:pic>
      <p:sp>
        <p:nvSpPr>
          <p:cNvPr id="3" name="スライド番号プレースホルダー 2">
            <a:extLst>
              <a:ext uri="{FF2B5EF4-FFF2-40B4-BE49-F238E27FC236}">
                <a16:creationId xmlns:a16="http://schemas.microsoft.com/office/drawing/2014/main" id="{60C8E811-32B8-9542-87F0-69BCAEA9B9A1}"/>
              </a:ext>
            </a:extLst>
          </p:cNvPr>
          <p:cNvSpPr>
            <a:spLocks noGrp="1"/>
          </p:cNvSpPr>
          <p:nvPr>
            <p:ph type="sldNum" sz="quarter" idx="12"/>
          </p:nvPr>
        </p:nvSpPr>
        <p:spPr/>
        <p:txBody>
          <a:bodyPr/>
          <a:lstStyle/>
          <a:p>
            <a:fld id="{D26F39CE-828E-974C-A2DD-8D56C23B278A}" type="slidenum">
              <a:rPr kumimoji="1" lang="ja-JP" altLang="en-US" smtClean="0"/>
              <a:t>25</a:t>
            </a:fld>
            <a:endParaRPr kumimoji="1" lang="ja-JP" altLang="en-US"/>
          </a:p>
        </p:txBody>
      </p:sp>
    </p:spTree>
    <p:extLst>
      <p:ext uri="{BB962C8B-B14F-4D97-AF65-F5344CB8AC3E}">
        <p14:creationId xmlns:p14="http://schemas.microsoft.com/office/powerpoint/2010/main" val="3464307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634C374D-D19B-474C-9635-F260E51BAAD3}"/>
              </a:ext>
            </a:extLst>
          </p:cNvPr>
          <p:cNvSpPr/>
          <p:nvPr/>
        </p:nvSpPr>
        <p:spPr>
          <a:xfrm>
            <a:off x="516442" y="3755092"/>
            <a:ext cx="646331" cy="369332"/>
          </a:xfrm>
          <a:prstGeom prst="rect">
            <a:avLst/>
          </a:prstGeom>
        </p:spPr>
        <p:txBody>
          <a:bodyPr wrap="none">
            <a:spAutoFit/>
          </a:bodyPr>
          <a:lstStyle/>
          <a:p>
            <a:r>
              <a:rPr lang="ja-JP" altLang="en-US" b="1">
                <a:solidFill>
                  <a:srgbClr val="333333"/>
                </a:solidFill>
                <a:latin typeface="+mn-ea"/>
              </a:rPr>
              <a:t>換気</a:t>
            </a:r>
            <a:endParaRPr lang="ja-JP" altLang="en-US" b="1" i="0" u="none" strike="noStrike">
              <a:solidFill>
                <a:srgbClr val="333333"/>
              </a:solidFill>
              <a:effectLst/>
              <a:latin typeface="+mn-ea"/>
            </a:endParaRPr>
          </a:p>
        </p:txBody>
      </p:sp>
      <p:pic>
        <p:nvPicPr>
          <p:cNvPr id="7" name="図 6">
            <a:extLst>
              <a:ext uri="{FF2B5EF4-FFF2-40B4-BE49-F238E27FC236}">
                <a16:creationId xmlns:a16="http://schemas.microsoft.com/office/drawing/2014/main" id="{697E44A0-4145-9443-846A-2264111DD988}"/>
              </a:ext>
            </a:extLst>
          </p:cNvPr>
          <p:cNvPicPr>
            <a:picLocks noChangeAspect="1"/>
          </p:cNvPicPr>
          <p:nvPr/>
        </p:nvPicPr>
        <p:blipFill>
          <a:blip r:embed="rId2"/>
          <a:stretch>
            <a:fillRect/>
          </a:stretch>
        </p:blipFill>
        <p:spPr>
          <a:xfrm>
            <a:off x="516442" y="4124424"/>
            <a:ext cx="2590800" cy="2235200"/>
          </a:xfrm>
          <a:prstGeom prst="rect">
            <a:avLst/>
          </a:prstGeom>
        </p:spPr>
      </p:pic>
      <p:sp>
        <p:nvSpPr>
          <p:cNvPr id="8" name="正方形/長方形 7">
            <a:extLst>
              <a:ext uri="{FF2B5EF4-FFF2-40B4-BE49-F238E27FC236}">
                <a16:creationId xmlns:a16="http://schemas.microsoft.com/office/drawing/2014/main" id="{26613335-2E0B-834C-A720-E2A7CFB08E53}"/>
              </a:ext>
            </a:extLst>
          </p:cNvPr>
          <p:cNvSpPr/>
          <p:nvPr/>
        </p:nvSpPr>
        <p:spPr>
          <a:xfrm>
            <a:off x="3352800" y="4705343"/>
            <a:ext cx="3183442" cy="923330"/>
          </a:xfrm>
          <a:prstGeom prst="rect">
            <a:avLst/>
          </a:prstGeom>
        </p:spPr>
        <p:txBody>
          <a:bodyPr wrap="square">
            <a:spAutoFit/>
          </a:bodyPr>
          <a:lstStyle/>
          <a:p>
            <a:r>
              <a:rPr lang="en-US" altLang="ja-JP" dirty="0"/>
              <a:t>2</a:t>
            </a:r>
            <a:r>
              <a:rPr lang="ja-JP" altLang="en-US"/>
              <a:t>時間以上換気を行なってください。換気中は在室をしないようにしてください。</a:t>
            </a:r>
          </a:p>
        </p:txBody>
      </p:sp>
      <p:sp>
        <p:nvSpPr>
          <p:cNvPr id="10" name="正方形/長方形 9">
            <a:extLst>
              <a:ext uri="{FF2B5EF4-FFF2-40B4-BE49-F238E27FC236}">
                <a16:creationId xmlns:a16="http://schemas.microsoft.com/office/drawing/2014/main" id="{8E5D3939-3461-6942-9080-8A19E1709795}"/>
              </a:ext>
            </a:extLst>
          </p:cNvPr>
          <p:cNvSpPr/>
          <p:nvPr/>
        </p:nvSpPr>
        <p:spPr>
          <a:xfrm>
            <a:off x="516442" y="6682290"/>
            <a:ext cx="1338828" cy="369332"/>
          </a:xfrm>
          <a:prstGeom prst="rect">
            <a:avLst/>
          </a:prstGeom>
        </p:spPr>
        <p:txBody>
          <a:bodyPr wrap="none">
            <a:spAutoFit/>
          </a:bodyPr>
          <a:lstStyle/>
          <a:p>
            <a:r>
              <a:rPr lang="ja-JP" altLang="en-US" b="1" i="0" u="none" strike="noStrike">
                <a:solidFill>
                  <a:srgbClr val="333333"/>
                </a:solidFill>
                <a:effectLst/>
                <a:latin typeface="+mn-ea"/>
              </a:rPr>
              <a:t>部屋の消毒</a:t>
            </a:r>
          </a:p>
        </p:txBody>
      </p:sp>
      <p:sp>
        <p:nvSpPr>
          <p:cNvPr id="12" name="正方形/長方形 11">
            <a:extLst>
              <a:ext uri="{FF2B5EF4-FFF2-40B4-BE49-F238E27FC236}">
                <a16:creationId xmlns:a16="http://schemas.microsoft.com/office/drawing/2014/main" id="{25BDBE58-2F9C-254A-BAED-8A437A962A0B}"/>
              </a:ext>
            </a:extLst>
          </p:cNvPr>
          <p:cNvSpPr/>
          <p:nvPr/>
        </p:nvSpPr>
        <p:spPr>
          <a:xfrm>
            <a:off x="3830230" y="7051622"/>
            <a:ext cx="2706012" cy="923330"/>
          </a:xfrm>
          <a:prstGeom prst="rect">
            <a:avLst/>
          </a:prstGeom>
        </p:spPr>
        <p:txBody>
          <a:bodyPr wrap="square">
            <a:spAutoFit/>
          </a:bodyPr>
          <a:lstStyle/>
          <a:p>
            <a:r>
              <a:rPr lang="ja-JP" altLang="en-US"/>
              <a:t>噴霧器を使用しジア塩素溶液の入ったスプレーを噴霧します。</a:t>
            </a:r>
          </a:p>
        </p:txBody>
      </p:sp>
      <p:sp>
        <p:nvSpPr>
          <p:cNvPr id="17" name="正方形/長方形 16">
            <a:extLst>
              <a:ext uri="{FF2B5EF4-FFF2-40B4-BE49-F238E27FC236}">
                <a16:creationId xmlns:a16="http://schemas.microsoft.com/office/drawing/2014/main" id="{6D4C7FD3-2CD0-A64C-A0E6-117E77B70136}"/>
              </a:ext>
            </a:extLst>
          </p:cNvPr>
          <p:cNvSpPr/>
          <p:nvPr/>
        </p:nvSpPr>
        <p:spPr>
          <a:xfrm>
            <a:off x="516442" y="194597"/>
            <a:ext cx="3185487" cy="369332"/>
          </a:xfrm>
          <a:prstGeom prst="rect">
            <a:avLst/>
          </a:prstGeom>
          <a:solidFill>
            <a:srgbClr val="FF0000"/>
          </a:solidFill>
        </p:spPr>
        <p:txBody>
          <a:bodyPr wrap="none">
            <a:spAutoFit/>
          </a:bodyPr>
          <a:lstStyle/>
          <a:p>
            <a:r>
              <a:rPr lang="ja-JP" altLang="en-US" b="1" i="0" u="none" strike="noStrike">
                <a:solidFill>
                  <a:schemeClr val="bg1"/>
                </a:solidFill>
                <a:effectLst/>
                <a:latin typeface="+mn-ea"/>
              </a:rPr>
              <a:t>発症者の滞在部屋の清掃手順</a:t>
            </a:r>
          </a:p>
        </p:txBody>
      </p:sp>
      <p:pic>
        <p:nvPicPr>
          <p:cNvPr id="2" name="図 1">
            <a:extLst>
              <a:ext uri="{FF2B5EF4-FFF2-40B4-BE49-F238E27FC236}">
                <a16:creationId xmlns:a16="http://schemas.microsoft.com/office/drawing/2014/main" id="{5512AF57-E253-B74C-BE5F-CF43ED7FA1D7}"/>
              </a:ext>
            </a:extLst>
          </p:cNvPr>
          <p:cNvPicPr>
            <a:picLocks noChangeAspect="1"/>
          </p:cNvPicPr>
          <p:nvPr/>
        </p:nvPicPr>
        <p:blipFill>
          <a:blip r:embed="rId3"/>
          <a:stretch>
            <a:fillRect/>
          </a:stretch>
        </p:blipFill>
        <p:spPr>
          <a:xfrm>
            <a:off x="420227" y="7086095"/>
            <a:ext cx="3251200" cy="2425700"/>
          </a:xfrm>
          <a:prstGeom prst="rect">
            <a:avLst/>
          </a:prstGeom>
        </p:spPr>
      </p:pic>
      <p:sp>
        <p:nvSpPr>
          <p:cNvPr id="18" name="正方形/長方形 17">
            <a:extLst>
              <a:ext uri="{FF2B5EF4-FFF2-40B4-BE49-F238E27FC236}">
                <a16:creationId xmlns:a16="http://schemas.microsoft.com/office/drawing/2014/main" id="{6342D9F6-ECFF-CC49-87F7-27787F32E06E}"/>
              </a:ext>
            </a:extLst>
          </p:cNvPr>
          <p:cNvSpPr/>
          <p:nvPr/>
        </p:nvSpPr>
        <p:spPr>
          <a:xfrm>
            <a:off x="2472427" y="3372611"/>
            <a:ext cx="4130674" cy="646331"/>
          </a:xfrm>
          <a:prstGeom prst="rect">
            <a:avLst/>
          </a:prstGeom>
        </p:spPr>
        <p:txBody>
          <a:bodyPr wrap="square">
            <a:spAutoFit/>
          </a:bodyPr>
          <a:lstStyle/>
          <a:p>
            <a:r>
              <a:rPr lang="ja-JP" altLang="en-US" b="1" i="0" u="none" strike="noStrike">
                <a:solidFill>
                  <a:srgbClr val="333333"/>
                </a:solidFill>
                <a:effectLst/>
                <a:latin typeface="+mn-ea"/>
              </a:rPr>
              <a:t>発症者退室後</a:t>
            </a:r>
            <a:r>
              <a:rPr lang="en-US" altLang="ja-JP" b="1" i="0" u="none" strike="noStrike" dirty="0">
                <a:solidFill>
                  <a:srgbClr val="333333"/>
                </a:solidFill>
                <a:effectLst/>
                <a:latin typeface="+mn-ea"/>
              </a:rPr>
              <a:t>3</a:t>
            </a:r>
            <a:r>
              <a:rPr lang="ja-JP" altLang="en-US" b="1" i="0" u="none" strike="noStrike">
                <a:solidFill>
                  <a:srgbClr val="333333"/>
                </a:solidFill>
                <a:effectLst/>
                <a:latin typeface="+mn-ea"/>
              </a:rPr>
              <a:t>日間</a:t>
            </a:r>
            <a:r>
              <a:rPr lang="ja-JP" altLang="en-US" b="1">
                <a:solidFill>
                  <a:srgbClr val="333333"/>
                </a:solidFill>
                <a:latin typeface="+mn-ea"/>
              </a:rPr>
              <a:t>、部屋に</a:t>
            </a:r>
            <a:r>
              <a:rPr lang="ja-JP" altLang="en-US" b="1" i="0" u="none" strike="noStrike">
                <a:solidFill>
                  <a:srgbClr val="333333"/>
                </a:solidFill>
                <a:effectLst/>
                <a:latin typeface="+mn-ea"/>
              </a:rPr>
              <a:t>立ち入らないで</a:t>
            </a:r>
            <a:r>
              <a:rPr lang="ja-JP" altLang="en-US" b="1">
                <a:solidFill>
                  <a:srgbClr val="333333"/>
                </a:solidFill>
                <a:latin typeface="+mn-ea"/>
              </a:rPr>
              <a:t>ください。</a:t>
            </a:r>
            <a:endParaRPr lang="ja-JP" altLang="en-US" b="1" i="0" u="none" strike="noStrike">
              <a:solidFill>
                <a:srgbClr val="333333"/>
              </a:solidFill>
              <a:effectLst/>
              <a:latin typeface="+mn-ea"/>
            </a:endParaRPr>
          </a:p>
        </p:txBody>
      </p:sp>
      <p:pic>
        <p:nvPicPr>
          <p:cNvPr id="4" name="図 3">
            <a:extLst>
              <a:ext uri="{FF2B5EF4-FFF2-40B4-BE49-F238E27FC236}">
                <a16:creationId xmlns:a16="http://schemas.microsoft.com/office/drawing/2014/main" id="{521296E1-FC45-954B-8971-EE3357DF297D}"/>
              </a:ext>
            </a:extLst>
          </p:cNvPr>
          <p:cNvPicPr>
            <a:picLocks noChangeAspect="1"/>
          </p:cNvPicPr>
          <p:nvPr/>
        </p:nvPicPr>
        <p:blipFill>
          <a:blip r:embed="rId4"/>
          <a:stretch>
            <a:fillRect/>
          </a:stretch>
        </p:blipFill>
        <p:spPr>
          <a:xfrm>
            <a:off x="651578" y="1611869"/>
            <a:ext cx="1638300" cy="1231900"/>
          </a:xfrm>
          <a:prstGeom prst="rect">
            <a:avLst/>
          </a:prstGeom>
        </p:spPr>
      </p:pic>
      <p:sp>
        <p:nvSpPr>
          <p:cNvPr id="19" name="正方形/長方形 18">
            <a:extLst>
              <a:ext uri="{FF2B5EF4-FFF2-40B4-BE49-F238E27FC236}">
                <a16:creationId xmlns:a16="http://schemas.microsoft.com/office/drawing/2014/main" id="{CB529E95-22FE-B247-855A-D01699CD6F8C}"/>
              </a:ext>
            </a:extLst>
          </p:cNvPr>
          <p:cNvSpPr/>
          <p:nvPr/>
        </p:nvSpPr>
        <p:spPr>
          <a:xfrm>
            <a:off x="516442" y="1254250"/>
            <a:ext cx="1338828" cy="369332"/>
          </a:xfrm>
          <a:prstGeom prst="rect">
            <a:avLst/>
          </a:prstGeom>
        </p:spPr>
        <p:txBody>
          <a:bodyPr wrap="none">
            <a:spAutoFit/>
          </a:bodyPr>
          <a:lstStyle/>
          <a:p>
            <a:r>
              <a:rPr lang="ja-JP" altLang="en-US" b="1">
                <a:solidFill>
                  <a:srgbClr val="333333"/>
                </a:solidFill>
                <a:latin typeface="+mn-ea"/>
              </a:rPr>
              <a:t>室外の消毒</a:t>
            </a:r>
            <a:endParaRPr lang="ja-JP" altLang="en-US" b="1" i="0" u="none" strike="noStrike">
              <a:solidFill>
                <a:srgbClr val="333333"/>
              </a:solidFill>
              <a:effectLst/>
              <a:latin typeface="+mn-ea"/>
            </a:endParaRPr>
          </a:p>
        </p:txBody>
      </p:sp>
      <p:sp>
        <p:nvSpPr>
          <p:cNvPr id="20" name="正方形/長方形 19">
            <a:extLst>
              <a:ext uri="{FF2B5EF4-FFF2-40B4-BE49-F238E27FC236}">
                <a16:creationId xmlns:a16="http://schemas.microsoft.com/office/drawing/2014/main" id="{BF3A13CA-2FE5-8645-A782-E8F1E356AE59}"/>
              </a:ext>
            </a:extLst>
          </p:cNvPr>
          <p:cNvSpPr/>
          <p:nvPr/>
        </p:nvSpPr>
        <p:spPr>
          <a:xfrm>
            <a:off x="516442" y="752948"/>
            <a:ext cx="1955985" cy="369332"/>
          </a:xfrm>
          <a:prstGeom prst="rect">
            <a:avLst/>
          </a:prstGeom>
          <a:solidFill>
            <a:srgbClr val="FF0000"/>
          </a:solidFill>
        </p:spPr>
        <p:txBody>
          <a:bodyPr wrap="square">
            <a:spAutoFit/>
          </a:bodyPr>
          <a:lstStyle/>
          <a:p>
            <a:r>
              <a:rPr lang="ja-JP" altLang="en-US" b="1" i="0" u="none" strike="noStrike">
                <a:solidFill>
                  <a:schemeClr val="bg1"/>
                </a:solidFill>
                <a:effectLst/>
                <a:latin typeface="+mn-ea"/>
              </a:rPr>
              <a:t>退出後即時実施</a:t>
            </a:r>
          </a:p>
        </p:txBody>
      </p:sp>
      <p:sp>
        <p:nvSpPr>
          <p:cNvPr id="21" name="正方形/長方形 20">
            <a:extLst>
              <a:ext uri="{FF2B5EF4-FFF2-40B4-BE49-F238E27FC236}">
                <a16:creationId xmlns:a16="http://schemas.microsoft.com/office/drawing/2014/main" id="{E8F8E125-FC1A-8142-A5CE-8F1158B4EF8C}"/>
              </a:ext>
            </a:extLst>
          </p:cNvPr>
          <p:cNvSpPr/>
          <p:nvPr/>
        </p:nvSpPr>
        <p:spPr>
          <a:xfrm>
            <a:off x="516442" y="3342399"/>
            <a:ext cx="1955985" cy="369332"/>
          </a:xfrm>
          <a:prstGeom prst="rect">
            <a:avLst/>
          </a:prstGeom>
          <a:solidFill>
            <a:srgbClr val="FF0000"/>
          </a:solidFill>
        </p:spPr>
        <p:txBody>
          <a:bodyPr wrap="none">
            <a:spAutoFit/>
          </a:bodyPr>
          <a:lstStyle/>
          <a:p>
            <a:r>
              <a:rPr lang="ja-JP" altLang="en-US" b="1" i="0" u="none" strike="noStrike">
                <a:solidFill>
                  <a:schemeClr val="bg1"/>
                </a:solidFill>
                <a:effectLst/>
                <a:latin typeface="+mn-ea"/>
              </a:rPr>
              <a:t>退出</a:t>
            </a:r>
            <a:r>
              <a:rPr lang="en-US" altLang="ja-JP" b="1" i="0" u="none" strike="noStrike" dirty="0">
                <a:solidFill>
                  <a:schemeClr val="bg1"/>
                </a:solidFill>
                <a:effectLst/>
                <a:latin typeface="+mn-ea"/>
              </a:rPr>
              <a:t>3</a:t>
            </a:r>
            <a:r>
              <a:rPr lang="ja-JP" altLang="en-US" b="1" i="0" u="none" strike="noStrike">
                <a:solidFill>
                  <a:schemeClr val="bg1"/>
                </a:solidFill>
                <a:effectLst/>
                <a:latin typeface="+mn-ea"/>
              </a:rPr>
              <a:t>日後に実施</a:t>
            </a:r>
          </a:p>
        </p:txBody>
      </p:sp>
      <p:sp>
        <p:nvSpPr>
          <p:cNvPr id="22" name="正方形/長方形 21">
            <a:extLst>
              <a:ext uri="{FF2B5EF4-FFF2-40B4-BE49-F238E27FC236}">
                <a16:creationId xmlns:a16="http://schemas.microsoft.com/office/drawing/2014/main" id="{26579E80-3ED3-AB4F-AC5B-1F2700840056}"/>
              </a:ext>
            </a:extLst>
          </p:cNvPr>
          <p:cNvSpPr/>
          <p:nvPr/>
        </p:nvSpPr>
        <p:spPr>
          <a:xfrm>
            <a:off x="2794449" y="1489155"/>
            <a:ext cx="3183442" cy="1477328"/>
          </a:xfrm>
          <a:prstGeom prst="rect">
            <a:avLst/>
          </a:prstGeom>
        </p:spPr>
        <p:txBody>
          <a:bodyPr wrap="square">
            <a:spAutoFit/>
          </a:bodyPr>
          <a:lstStyle/>
          <a:p>
            <a:r>
              <a:rPr lang="en-US" altLang="ja-JP" dirty="0" err="1">
                <a:solidFill>
                  <a:srgbClr val="FF0000"/>
                </a:solidFill>
              </a:rPr>
              <a:t>ClassV</a:t>
            </a:r>
            <a:r>
              <a:rPr lang="ja-JP" altLang="en-US">
                <a:solidFill>
                  <a:srgbClr val="FF0000"/>
                </a:solidFill>
              </a:rPr>
              <a:t> ゾーン</a:t>
            </a:r>
            <a:r>
              <a:rPr lang="ja-JP" altLang="en-US"/>
              <a:t>の消毒</a:t>
            </a:r>
            <a:endParaRPr lang="en-US" altLang="ja-JP" dirty="0"/>
          </a:p>
          <a:p>
            <a:r>
              <a:rPr lang="ja-JP" altLang="en-US"/>
              <a:t>　・ドアの室外部分の消毒</a:t>
            </a:r>
            <a:endParaRPr lang="en-US" altLang="ja-JP" dirty="0"/>
          </a:p>
          <a:p>
            <a:r>
              <a:rPr lang="ja-JP" altLang="en-US"/>
              <a:t>　・指定入り口</a:t>
            </a:r>
            <a:endParaRPr lang="en-US" altLang="ja-JP" dirty="0"/>
          </a:p>
          <a:p>
            <a:r>
              <a:rPr lang="ja-JP" altLang="en-US"/>
              <a:t>　・エレベーター</a:t>
            </a:r>
            <a:endParaRPr lang="en-US" altLang="ja-JP" dirty="0"/>
          </a:p>
          <a:p>
            <a:r>
              <a:rPr lang="ja-JP" altLang="en-US"/>
              <a:t>　・通路</a:t>
            </a:r>
            <a:endParaRPr lang="en-US" altLang="ja-JP" dirty="0"/>
          </a:p>
        </p:txBody>
      </p:sp>
      <p:sp>
        <p:nvSpPr>
          <p:cNvPr id="9" name="スライド番号プレースホルダー 8">
            <a:extLst>
              <a:ext uri="{FF2B5EF4-FFF2-40B4-BE49-F238E27FC236}">
                <a16:creationId xmlns:a16="http://schemas.microsoft.com/office/drawing/2014/main" id="{EB786E8A-8ED7-7843-924A-C2E89093DE94}"/>
              </a:ext>
            </a:extLst>
          </p:cNvPr>
          <p:cNvSpPr>
            <a:spLocks noGrp="1"/>
          </p:cNvSpPr>
          <p:nvPr>
            <p:ph type="sldNum" sz="quarter" idx="12"/>
          </p:nvPr>
        </p:nvSpPr>
        <p:spPr/>
        <p:txBody>
          <a:bodyPr/>
          <a:lstStyle/>
          <a:p>
            <a:fld id="{D26F39CE-828E-974C-A2DD-8D56C23B278A}" type="slidenum">
              <a:rPr kumimoji="1" lang="ja-JP" altLang="en-US" smtClean="0"/>
              <a:t>26</a:t>
            </a:fld>
            <a:endParaRPr kumimoji="1" lang="ja-JP" altLang="en-US"/>
          </a:p>
        </p:txBody>
      </p:sp>
    </p:spTree>
    <p:extLst>
      <p:ext uri="{BB962C8B-B14F-4D97-AF65-F5344CB8AC3E}">
        <p14:creationId xmlns:p14="http://schemas.microsoft.com/office/powerpoint/2010/main" val="164502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A813602-7BA9-9444-BD7E-FC9CCD4822B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22749" y="1191163"/>
            <a:ext cx="4552694" cy="3414520"/>
          </a:xfrm>
          <a:prstGeom prst="rect">
            <a:avLst/>
          </a:prstGeom>
        </p:spPr>
      </p:pic>
      <p:sp>
        <p:nvSpPr>
          <p:cNvPr id="6" name="正方形/長方形 5">
            <a:extLst>
              <a:ext uri="{FF2B5EF4-FFF2-40B4-BE49-F238E27FC236}">
                <a16:creationId xmlns:a16="http://schemas.microsoft.com/office/drawing/2014/main" id="{8672C538-DACE-8048-8627-E4398BACD72C}"/>
              </a:ext>
            </a:extLst>
          </p:cNvPr>
          <p:cNvSpPr/>
          <p:nvPr/>
        </p:nvSpPr>
        <p:spPr>
          <a:xfrm>
            <a:off x="281953" y="1425583"/>
            <a:ext cx="454504" cy="369332"/>
          </a:xfrm>
          <a:prstGeom prst="rect">
            <a:avLst/>
          </a:prstGeom>
        </p:spPr>
        <p:txBody>
          <a:bodyPr wrap="square">
            <a:spAutoFit/>
          </a:bodyPr>
          <a:lstStyle/>
          <a:p>
            <a:pPr algn="ctr"/>
            <a:r>
              <a:rPr lang="ja-JP" altLang="en-US"/>
              <a:t>壁</a:t>
            </a:r>
          </a:p>
        </p:txBody>
      </p:sp>
      <p:cxnSp>
        <p:nvCxnSpPr>
          <p:cNvPr id="8" name="直線矢印コネクタ 7">
            <a:extLst>
              <a:ext uri="{FF2B5EF4-FFF2-40B4-BE49-F238E27FC236}">
                <a16:creationId xmlns:a16="http://schemas.microsoft.com/office/drawing/2014/main" id="{E33A0539-BD95-DD4A-BFC6-13653C6A8FD9}"/>
              </a:ext>
            </a:extLst>
          </p:cNvPr>
          <p:cNvCxnSpPr>
            <a:stCxn id="6" idx="3"/>
          </p:cNvCxnSpPr>
          <p:nvPr/>
        </p:nvCxnSpPr>
        <p:spPr>
          <a:xfrm>
            <a:off x="736457" y="1610249"/>
            <a:ext cx="975612" cy="40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E2125EC2-CD7A-6E4E-A6B7-BACE36EBAA48}"/>
              </a:ext>
            </a:extLst>
          </p:cNvPr>
          <p:cNvSpPr/>
          <p:nvPr/>
        </p:nvSpPr>
        <p:spPr>
          <a:xfrm>
            <a:off x="2320416" y="4953794"/>
            <a:ext cx="454504" cy="369332"/>
          </a:xfrm>
          <a:prstGeom prst="rect">
            <a:avLst/>
          </a:prstGeom>
        </p:spPr>
        <p:txBody>
          <a:bodyPr wrap="square">
            <a:spAutoFit/>
          </a:bodyPr>
          <a:lstStyle/>
          <a:p>
            <a:pPr algn="ctr"/>
            <a:r>
              <a:rPr lang="ja-JP" altLang="en-US"/>
              <a:t>床</a:t>
            </a:r>
          </a:p>
        </p:txBody>
      </p:sp>
      <p:cxnSp>
        <p:nvCxnSpPr>
          <p:cNvPr id="10" name="直線矢印コネクタ 9">
            <a:extLst>
              <a:ext uri="{FF2B5EF4-FFF2-40B4-BE49-F238E27FC236}">
                <a16:creationId xmlns:a16="http://schemas.microsoft.com/office/drawing/2014/main" id="{4853A300-DC5D-764A-8853-1E0B106EEF86}"/>
              </a:ext>
            </a:extLst>
          </p:cNvPr>
          <p:cNvCxnSpPr>
            <a:cxnSpLocks/>
            <a:stCxn id="9" idx="0"/>
          </p:cNvCxnSpPr>
          <p:nvPr/>
        </p:nvCxnSpPr>
        <p:spPr>
          <a:xfrm flipV="1">
            <a:off x="2547668"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93FC3216-580C-914A-A6B4-92BFB4B43387}"/>
              </a:ext>
            </a:extLst>
          </p:cNvPr>
          <p:cNvSpPr/>
          <p:nvPr/>
        </p:nvSpPr>
        <p:spPr>
          <a:xfrm>
            <a:off x="3954663" y="4953794"/>
            <a:ext cx="454504" cy="369332"/>
          </a:xfrm>
          <a:prstGeom prst="rect">
            <a:avLst/>
          </a:prstGeom>
        </p:spPr>
        <p:txBody>
          <a:bodyPr wrap="square">
            <a:spAutoFit/>
          </a:bodyPr>
          <a:lstStyle/>
          <a:p>
            <a:pPr algn="ctr"/>
            <a:r>
              <a:rPr lang="ja-JP" altLang="en-US"/>
              <a:t>机</a:t>
            </a:r>
          </a:p>
        </p:txBody>
      </p:sp>
      <p:cxnSp>
        <p:nvCxnSpPr>
          <p:cNvPr id="14" name="直線矢印コネクタ 13">
            <a:extLst>
              <a:ext uri="{FF2B5EF4-FFF2-40B4-BE49-F238E27FC236}">
                <a16:creationId xmlns:a16="http://schemas.microsoft.com/office/drawing/2014/main" id="{C08C2AB6-E8BF-E64B-BBE6-239CE1D882BB}"/>
              </a:ext>
            </a:extLst>
          </p:cNvPr>
          <p:cNvCxnSpPr>
            <a:cxnSpLocks/>
            <a:stCxn id="13" idx="0"/>
          </p:cNvCxnSpPr>
          <p:nvPr/>
        </p:nvCxnSpPr>
        <p:spPr>
          <a:xfrm flipV="1">
            <a:off x="4181915"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E6520740-8052-624E-A7E5-9A88C5234595}"/>
              </a:ext>
            </a:extLst>
          </p:cNvPr>
          <p:cNvSpPr/>
          <p:nvPr/>
        </p:nvSpPr>
        <p:spPr>
          <a:xfrm>
            <a:off x="3254271" y="4953794"/>
            <a:ext cx="454504" cy="646331"/>
          </a:xfrm>
          <a:prstGeom prst="rect">
            <a:avLst/>
          </a:prstGeom>
        </p:spPr>
        <p:txBody>
          <a:bodyPr wrap="square">
            <a:spAutoFit/>
          </a:bodyPr>
          <a:lstStyle/>
          <a:p>
            <a:pPr algn="ctr"/>
            <a:r>
              <a:rPr lang="ja-JP" altLang="en-US"/>
              <a:t>椅子</a:t>
            </a:r>
          </a:p>
        </p:txBody>
      </p:sp>
      <p:cxnSp>
        <p:nvCxnSpPr>
          <p:cNvPr id="16" name="直線矢印コネクタ 15">
            <a:extLst>
              <a:ext uri="{FF2B5EF4-FFF2-40B4-BE49-F238E27FC236}">
                <a16:creationId xmlns:a16="http://schemas.microsoft.com/office/drawing/2014/main" id="{137BC2D4-6C3E-4C4A-87A8-462989749203}"/>
              </a:ext>
            </a:extLst>
          </p:cNvPr>
          <p:cNvCxnSpPr>
            <a:cxnSpLocks/>
            <a:stCxn id="15" idx="0"/>
          </p:cNvCxnSpPr>
          <p:nvPr/>
        </p:nvCxnSpPr>
        <p:spPr>
          <a:xfrm flipV="1">
            <a:off x="3481523" y="4157706"/>
            <a:ext cx="398314" cy="796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77F32279-1393-F842-B255-6E8EEC75859A}"/>
              </a:ext>
            </a:extLst>
          </p:cNvPr>
          <p:cNvSpPr/>
          <p:nvPr/>
        </p:nvSpPr>
        <p:spPr>
          <a:xfrm>
            <a:off x="4580229" y="407780"/>
            <a:ext cx="738664" cy="1191163"/>
          </a:xfrm>
          <a:prstGeom prst="rect">
            <a:avLst/>
          </a:prstGeom>
        </p:spPr>
        <p:txBody>
          <a:bodyPr vert="eaVert" wrap="square">
            <a:spAutoFit/>
          </a:bodyPr>
          <a:lstStyle/>
          <a:p>
            <a:r>
              <a:rPr lang="ja-JP" altLang="en-US"/>
              <a:t>テレビ</a:t>
            </a:r>
            <a:endParaRPr lang="en-US" altLang="ja-JP" dirty="0"/>
          </a:p>
          <a:p>
            <a:r>
              <a:rPr lang="ja-JP" altLang="en-US"/>
              <a:t>リモコン</a:t>
            </a:r>
          </a:p>
        </p:txBody>
      </p:sp>
      <p:cxnSp>
        <p:nvCxnSpPr>
          <p:cNvPr id="18" name="直線矢印コネクタ 17">
            <a:extLst>
              <a:ext uri="{FF2B5EF4-FFF2-40B4-BE49-F238E27FC236}">
                <a16:creationId xmlns:a16="http://schemas.microsoft.com/office/drawing/2014/main" id="{CB57D31C-B562-8C4A-B8A7-1820A9934F18}"/>
              </a:ext>
            </a:extLst>
          </p:cNvPr>
          <p:cNvCxnSpPr>
            <a:cxnSpLocks/>
          </p:cNvCxnSpPr>
          <p:nvPr/>
        </p:nvCxnSpPr>
        <p:spPr>
          <a:xfrm>
            <a:off x="4922196" y="1419457"/>
            <a:ext cx="175098" cy="1789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E658A136-FFEC-5943-8257-842F0628D150}"/>
              </a:ext>
            </a:extLst>
          </p:cNvPr>
          <p:cNvSpPr/>
          <p:nvPr/>
        </p:nvSpPr>
        <p:spPr>
          <a:xfrm>
            <a:off x="5484472" y="4953794"/>
            <a:ext cx="461665" cy="1266175"/>
          </a:xfrm>
          <a:prstGeom prst="rect">
            <a:avLst/>
          </a:prstGeom>
        </p:spPr>
        <p:txBody>
          <a:bodyPr vert="eaVert" wrap="square">
            <a:spAutoFit/>
          </a:bodyPr>
          <a:lstStyle/>
          <a:p>
            <a:r>
              <a:rPr lang="ja-JP" altLang="en-US"/>
              <a:t>鏡</a:t>
            </a:r>
          </a:p>
        </p:txBody>
      </p:sp>
      <p:cxnSp>
        <p:nvCxnSpPr>
          <p:cNvPr id="22" name="直線矢印コネクタ 21">
            <a:extLst>
              <a:ext uri="{FF2B5EF4-FFF2-40B4-BE49-F238E27FC236}">
                <a16:creationId xmlns:a16="http://schemas.microsoft.com/office/drawing/2014/main" id="{90DF9C77-60FA-3847-93D0-2DDDA95439D6}"/>
              </a:ext>
            </a:extLst>
          </p:cNvPr>
          <p:cNvCxnSpPr>
            <a:cxnSpLocks/>
            <a:stCxn id="21" idx="0"/>
          </p:cNvCxnSpPr>
          <p:nvPr/>
        </p:nvCxnSpPr>
        <p:spPr>
          <a:xfrm flipV="1">
            <a:off x="5715305" y="3035706"/>
            <a:ext cx="12748" cy="1918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a:extLst>
              <a:ext uri="{FF2B5EF4-FFF2-40B4-BE49-F238E27FC236}">
                <a16:creationId xmlns:a16="http://schemas.microsoft.com/office/drawing/2014/main" id="{42E1A13D-EC37-664C-B15A-64A4C7A3119B}"/>
              </a:ext>
            </a:extLst>
          </p:cNvPr>
          <p:cNvSpPr/>
          <p:nvPr/>
        </p:nvSpPr>
        <p:spPr>
          <a:xfrm>
            <a:off x="2733323" y="568766"/>
            <a:ext cx="1388359" cy="369332"/>
          </a:xfrm>
          <a:prstGeom prst="rect">
            <a:avLst/>
          </a:prstGeom>
        </p:spPr>
        <p:txBody>
          <a:bodyPr wrap="square">
            <a:spAutoFit/>
          </a:bodyPr>
          <a:lstStyle/>
          <a:p>
            <a:pPr algn="ctr"/>
            <a:r>
              <a:rPr lang="ja-JP" altLang="en-US"/>
              <a:t>カーテン</a:t>
            </a:r>
          </a:p>
        </p:txBody>
      </p:sp>
      <p:cxnSp>
        <p:nvCxnSpPr>
          <p:cNvPr id="24" name="直線矢印コネクタ 23">
            <a:extLst>
              <a:ext uri="{FF2B5EF4-FFF2-40B4-BE49-F238E27FC236}">
                <a16:creationId xmlns:a16="http://schemas.microsoft.com/office/drawing/2014/main" id="{2E8C5EA8-FCF6-E045-A9A3-F63928B73BA4}"/>
              </a:ext>
            </a:extLst>
          </p:cNvPr>
          <p:cNvCxnSpPr>
            <a:cxnSpLocks/>
            <a:stCxn id="23" idx="2"/>
          </p:cNvCxnSpPr>
          <p:nvPr/>
        </p:nvCxnSpPr>
        <p:spPr>
          <a:xfrm>
            <a:off x="3427503" y="938098"/>
            <a:ext cx="694180" cy="1480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2ECC6A87-1861-7344-8D9E-345247A60867}"/>
              </a:ext>
            </a:extLst>
          </p:cNvPr>
          <p:cNvSpPr/>
          <p:nvPr/>
        </p:nvSpPr>
        <p:spPr>
          <a:xfrm>
            <a:off x="2046174" y="568766"/>
            <a:ext cx="694180" cy="369332"/>
          </a:xfrm>
          <a:prstGeom prst="rect">
            <a:avLst/>
          </a:prstGeom>
        </p:spPr>
        <p:txBody>
          <a:bodyPr wrap="square">
            <a:spAutoFit/>
          </a:bodyPr>
          <a:lstStyle/>
          <a:p>
            <a:pPr algn="ctr"/>
            <a:r>
              <a:rPr lang="ja-JP" altLang="en-US"/>
              <a:t>枕</a:t>
            </a:r>
          </a:p>
        </p:txBody>
      </p:sp>
      <p:cxnSp>
        <p:nvCxnSpPr>
          <p:cNvPr id="29" name="直線矢印コネクタ 28">
            <a:extLst>
              <a:ext uri="{FF2B5EF4-FFF2-40B4-BE49-F238E27FC236}">
                <a16:creationId xmlns:a16="http://schemas.microsoft.com/office/drawing/2014/main" id="{ACC4530F-3504-0941-8375-098F516BFF0F}"/>
              </a:ext>
            </a:extLst>
          </p:cNvPr>
          <p:cNvCxnSpPr>
            <a:cxnSpLocks/>
            <a:stCxn id="28" idx="2"/>
          </p:cNvCxnSpPr>
          <p:nvPr/>
        </p:nvCxnSpPr>
        <p:spPr>
          <a:xfrm>
            <a:off x="2393264" y="938098"/>
            <a:ext cx="1034238" cy="2745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2C73F8B-BB44-5945-9C29-6B6319B5AEF0}"/>
              </a:ext>
            </a:extLst>
          </p:cNvPr>
          <p:cNvCxnSpPr>
            <a:cxnSpLocks/>
          </p:cNvCxnSpPr>
          <p:nvPr/>
        </p:nvCxnSpPr>
        <p:spPr>
          <a:xfrm>
            <a:off x="1712328" y="938098"/>
            <a:ext cx="1034238" cy="2745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67E4A8E2-B4EA-194F-80DC-F17B35401D78}"/>
              </a:ext>
            </a:extLst>
          </p:cNvPr>
          <p:cNvSpPr/>
          <p:nvPr/>
        </p:nvSpPr>
        <p:spPr>
          <a:xfrm>
            <a:off x="1364979" y="568766"/>
            <a:ext cx="694180" cy="369332"/>
          </a:xfrm>
          <a:prstGeom prst="rect">
            <a:avLst/>
          </a:prstGeom>
        </p:spPr>
        <p:txBody>
          <a:bodyPr wrap="square">
            <a:spAutoFit/>
          </a:bodyPr>
          <a:lstStyle/>
          <a:p>
            <a:pPr algn="ctr"/>
            <a:r>
              <a:rPr lang="ja-JP" altLang="en-US"/>
              <a:t>布団</a:t>
            </a:r>
          </a:p>
        </p:txBody>
      </p:sp>
      <p:pic>
        <p:nvPicPr>
          <p:cNvPr id="36" name="図 35">
            <a:extLst>
              <a:ext uri="{FF2B5EF4-FFF2-40B4-BE49-F238E27FC236}">
                <a16:creationId xmlns:a16="http://schemas.microsoft.com/office/drawing/2014/main" id="{D1C65A66-9665-7D44-A121-19C311B1AC92}"/>
              </a:ext>
            </a:extLst>
          </p:cNvPr>
          <p:cNvPicPr>
            <a:picLocks noChangeAspect="1"/>
          </p:cNvPicPr>
          <p:nvPr/>
        </p:nvPicPr>
        <p:blipFill>
          <a:blip r:embed="rId3"/>
          <a:stretch>
            <a:fillRect/>
          </a:stretch>
        </p:blipFill>
        <p:spPr>
          <a:xfrm>
            <a:off x="1056429" y="6433230"/>
            <a:ext cx="4395684" cy="3276783"/>
          </a:xfrm>
          <a:prstGeom prst="rect">
            <a:avLst/>
          </a:prstGeom>
        </p:spPr>
      </p:pic>
      <p:sp>
        <p:nvSpPr>
          <p:cNvPr id="40" name="正方形/長方形 39">
            <a:extLst>
              <a:ext uri="{FF2B5EF4-FFF2-40B4-BE49-F238E27FC236}">
                <a16:creationId xmlns:a16="http://schemas.microsoft.com/office/drawing/2014/main" id="{83BE75D2-1956-F348-8BBA-FBCDCB43608A}"/>
              </a:ext>
            </a:extLst>
          </p:cNvPr>
          <p:cNvSpPr/>
          <p:nvPr/>
        </p:nvSpPr>
        <p:spPr>
          <a:xfrm>
            <a:off x="661419" y="5816393"/>
            <a:ext cx="1221031" cy="369332"/>
          </a:xfrm>
          <a:prstGeom prst="rect">
            <a:avLst/>
          </a:prstGeom>
        </p:spPr>
        <p:txBody>
          <a:bodyPr wrap="square">
            <a:spAutoFit/>
          </a:bodyPr>
          <a:lstStyle/>
          <a:p>
            <a:pPr algn="ctr"/>
            <a:r>
              <a:rPr lang="ja-JP" altLang="en-US"/>
              <a:t>スイッチ</a:t>
            </a:r>
          </a:p>
        </p:txBody>
      </p:sp>
      <p:cxnSp>
        <p:nvCxnSpPr>
          <p:cNvPr id="41" name="直線矢印コネクタ 40">
            <a:extLst>
              <a:ext uri="{FF2B5EF4-FFF2-40B4-BE49-F238E27FC236}">
                <a16:creationId xmlns:a16="http://schemas.microsoft.com/office/drawing/2014/main" id="{158C0D62-6AAC-7248-A764-47E4B25EF243}"/>
              </a:ext>
            </a:extLst>
          </p:cNvPr>
          <p:cNvCxnSpPr>
            <a:cxnSpLocks/>
            <a:stCxn id="40" idx="2"/>
          </p:cNvCxnSpPr>
          <p:nvPr/>
        </p:nvCxnSpPr>
        <p:spPr>
          <a:xfrm>
            <a:off x="1271935" y="6185725"/>
            <a:ext cx="1905123" cy="1836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2D25B595-8A52-5642-9877-E36E44E85A02}"/>
              </a:ext>
            </a:extLst>
          </p:cNvPr>
          <p:cNvSpPr/>
          <p:nvPr/>
        </p:nvSpPr>
        <p:spPr>
          <a:xfrm>
            <a:off x="2757939" y="5816393"/>
            <a:ext cx="564205" cy="369332"/>
          </a:xfrm>
          <a:prstGeom prst="rect">
            <a:avLst/>
          </a:prstGeom>
        </p:spPr>
        <p:txBody>
          <a:bodyPr wrap="square">
            <a:spAutoFit/>
          </a:bodyPr>
          <a:lstStyle/>
          <a:p>
            <a:pPr algn="ctr"/>
            <a:r>
              <a:rPr lang="ja-JP" altLang="en-US"/>
              <a:t>扉</a:t>
            </a:r>
          </a:p>
        </p:txBody>
      </p:sp>
      <p:cxnSp>
        <p:nvCxnSpPr>
          <p:cNvPr id="46" name="直線矢印コネクタ 45">
            <a:extLst>
              <a:ext uri="{FF2B5EF4-FFF2-40B4-BE49-F238E27FC236}">
                <a16:creationId xmlns:a16="http://schemas.microsoft.com/office/drawing/2014/main" id="{F91C0234-71C3-244C-B39B-E59E8E4F7338}"/>
              </a:ext>
            </a:extLst>
          </p:cNvPr>
          <p:cNvCxnSpPr>
            <a:cxnSpLocks/>
            <a:stCxn id="45" idx="2"/>
          </p:cNvCxnSpPr>
          <p:nvPr/>
        </p:nvCxnSpPr>
        <p:spPr>
          <a:xfrm>
            <a:off x="3040042" y="6185725"/>
            <a:ext cx="1631710"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AD5CBFB-BD27-CD44-8534-EB5DD689266D}"/>
              </a:ext>
            </a:extLst>
          </p:cNvPr>
          <p:cNvCxnSpPr>
            <a:cxnSpLocks/>
            <a:stCxn id="51" idx="2"/>
          </p:cNvCxnSpPr>
          <p:nvPr/>
        </p:nvCxnSpPr>
        <p:spPr>
          <a:xfrm>
            <a:off x="4430348" y="6185725"/>
            <a:ext cx="1000162"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正方形/長方形 50">
            <a:extLst>
              <a:ext uri="{FF2B5EF4-FFF2-40B4-BE49-F238E27FC236}">
                <a16:creationId xmlns:a16="http://schemas.microsoft.com/office/drawing/2014/main" id="{FD138477-0688-A74E-89BA-A82A772154C3}"/>
              </a:ext>
            </a:extLst>
          </p:cNvPr>
          <p:cNvSpPr/>
          <p:nvPr/>
        </p:nvSpPr>
        <p:spPr>
          <a:xfrm>
            <a:off x="3477786" y="5816393"/>
            <a:ext cx="1905123" cy="369332"/>
          </a:xfrm>
          <a:prstGeom prst="rect">
            <a:avLst/>
          </a:prstGeom>
        </p:spPr>
        <p:txBody>
          <a:bodyPr wrap="square">
            <a:spAutoFit/>
          </a:bodyPr>
          <a:lstStyle/>
          <a:p>
            <a:pPr algn="ctr"/>
            <a:r>
              <a:rPr lang="ja-JP" altLang="en-US"/>
              <a:t>クローゼット</a:t>
            </a:r>
          </a:p>
        </p:txBody>
      </p:sp>
      <p:cxnSp>
        <p:nvCxnSpPr>
          <p:cNvPr id="53" name="直線矢印コネクタ 52">
            <a:extLst>
              <a:ext uri="{FF2B5EF4-FFF2-40B4-BE49-F238E27FC236}">
                <a16:creationId xmlns:a16="http://schemas.microsoft.com/office/drawing/2014/main" id="{763EC0F5-4287-B049-B8DB-C4BA62F495D7}"/>
              </a:ext>
            </a:extLst>
          </p:cNvPr>
          <p:cNvCxnSpPr>
            <a:cxnSpLocks/>
            <a:stCxn id="54" idx="2"/>
          </p:cNvCxnSpPr>
          <p:nvPr/>
        </p:nvCxnSpPr>
        <p:spPr>
          <a:xfrm flipH="1">
            <a:off x="5338616" y="7594140"/>
            <a:ext cx="830772" cy="89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1607DFFE-60FE-A049-A686-8A7FBB500830}"/>
              </a:ext>
            </a:extLst>
          </p:cNvPr>
          <p:cNvSpPr/>
          <p:nvPr/>
        </p:nvSpPr>
        <p:spPr>
          <a:xfrm>
            <a:off x="5746415" y="7217176"/>
            <a:ext cx="845946" cy="376964"/>
          </a:xfrm>
          <a:prstGeom prst="rect">
            <a:avLst/>
          </a:prstGeom>
        </p:spPr>
        <p:txBody>
          <a:bodyPr wrap="square">
            <a:spAutoFit/>
          </a:bodyPr>
          <a:lstStyle/>
          <a:p>
            <a:pPr algn="ctr"/>
            <a:r>
              <a:rPr lang="ja-JP" altLang="en-US"/>
              <a:t>備品</a:t>
            </a:r>
          </a:p>
        </p:txBody>
      </p:sp>
      <p:sp>
        <p:nvSpPr>
          <p:cNvPr id="57" name="正方形/長方形 56">
            <a:extLst>
              <a:ext uri="{FF2B5EF4-FFF2-40B4-BE49-F238E27FC236}">
                <a16:creationId xmlns:a16="http://schemas.microsoft.com/office/drawing/2014/main" id="{CED6063B-C4C2-694C-A4EF-7C4CB815C1B1}"/>
              </a:ext>
            </a:extLst>
          </p:cNvPr>
          <p:cNvSpPr/>
          <p:nvPr/>
        </p:nvSpPr>
        <p:spPr>
          <a:xfrm>
            <a:off x="2018637" y="5816393"/>
            <a:ext cx="714686" cy="369332"/>
          </a:xfrm>
          <a:prstGeom prst="rect">
            <a:avLst/>
          </a:prstGeom>
        </p:spPr>
        <p:txBody>
          <a:bodyPr wrap="square">
            <a:spAutoFit/>
          </a:bodyPr>
          <a:lstStyle/>
          <a:p>
            <a:pPr algn="ctr"/>
            <a:r>
              <a:rPr lang="ja-JP" altLang="en-US"/>
              <a:t>電話</a:t>
            </a:r>
          </a:p>
        </p:txBody>
      </p:sp>
      <p:cxnSp>
        <p:nvCxnSpPr>
          <p:cNvPr id="58" name="直線矢印コネクタ 57">
            <a:extLst>
              <a:ext uri="{FF2B5EF4-FFF2-40B4-BE49-F238E27FC236}">
                <a16:creationId xmlns:a16="http://schemas.microsoft.com/office/drawing/2014/main" id="{1472954D-0E87-1046-9718-47AD5BD63861}"/>
              </a:ext>
            </a:extLst>
          </p:cNvPr>
          <p:cNvCxnSpPr>
            <a:cxnSpLocks/>
          </p:cNvCxnSpPr>
          <p:nvPr/>
        </p:nvCxnSpPr>
        <p:spPr>
          <a:xfrm>
            <a:off x="2320196" y="6185725"/>
            <a:ext cx="1012504" cy="1654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02C71097-3809-814C-A49E-F36D0F623190}"/>
              </a:ext>
            </a:extLst>
          </p:cNvPr>
          <p:cNvSpPr/>
          <p:nvPr/>
        </p:nvSpPr>
        <p:spPr>
          <a:xfrm>
            <a:off x="516442" y="107101"/>
            <a:ext cx="1800493" cy="369332"/>
          </a:xfrm>
          <a:prstGeom prst="rect">
            <a:avLst/>
          </a:prstGeom>
        </p:spPr>
        <p:txBody>
          <a:bodyPr wrap="none">
            <a:spAutoFit/>
          </a:bodyPr>
          <a:lstStyle/>
          <a:p>
            <a:r>
              <a:rPr lang="ja-JP" altLang="en-US" b="1">
                <a:latin typeface="+mn-ea"/>
              </a:rPr>
              <a:t>清拭対象：室内</a:t>
            </a:r>
            <a:endParaRPr lang="ja-JP" altLang="en-US" b="1" i="0" u="none" strike="noStrike">
              <a:solidFill>
                <a:srgbClr val="333333"/>
              </a:solidFill>
              <a:effectLst/>
              <a:latin typeface="+mn-ea"/>
            </a:endParaRPr>
          </a:p>
        </p:txBody>
      </p:sp>
      <p:sp>
        <p:nvSpPr>
          <p:cNvPr id="2" name="スライド番号プレースホルダー 1">
            <a:extLst>
              <a:ext uri="{FF2B5EF4-FFF2-40B4-BE49-F238E27FC236}">
                <a16:creationId xmlns:a16="http://schemas.microsoft.com/office/drawing/2014/main" id="{B281B5E1-BC2F-654F-9175-A0F80E4A7F2A}"/>
              </a:ext>
            </a:extLst>
          </p:cNvPr>
          <p:cNvSpPr>
            <a:spLocks noGrp="1"/>
          </p:cNvSpPr>
          <p:nvPr>
            <p:ph type="sldNum" sz="quarter" idx="12"/>
          </p:nvPr>
        </p:nvSpPr>
        <p:spPr/>
        <p:txBody>
          <a:bodyPr/>
          <a:lstStyle/>
          <a:p>
            <a:fld id="{D26F39CE-828E-974C-A2DD-8D56C23B278A}" type="slidenum">
              <a:rPr kumimoji="1" lang="ja-JP" altLang="en-US" smtClean="0"/>
              <a:t>27</a:t>
            </a:fld>
            <a:endParaRPr kumimoji="1" lang="ja-JP" altLang="en-US"/>
          </a:p>
        </p:txBody>
      </p:sp>
    </p:spTree>
    <p:extLst>
      <p:ext uri="{BB962C8B-B14F-4D97-AF65-F5344CB8AC3E}">
        <p14:creationId xmlns:p14="http://schemas.microsoft.com/office/powerpoint/2010/main" val="752057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5BE74E9-8D60-DB4C-923C-675C1C88AC07}"/>
              </a:ext>
            </a:extLst>
          </p:cNvPr>
          <p:cNvPicPr>
            <a:picLocks noChangeAspect="1"/>
          </p:cNvPicPr>
          <p:nvPr/>
        </p:nvPicPr>
        <p:blipFill>
          <a:blip r:embed="rId2"/>
          <a:stretch>
            <a:fillRect/>
          </a:stretch>
        </p:blipFill>
        <p:spPr>
          <a:xfrm>
            <a:off x="635270" y="1440218"/>
            <a:ext cx="5026227" cy="3175000"/>
          </a:xfrm>
          <a:prstGeom prst="rect">
            <a:avLst/>
          </a:prstGeom>
        </p:spPr>
      </p:pic>
      <p:sp>
        <p:nvSpPr>
          <p:cNvPr id="6" name="正方形/長方形 5">
            <a:extLst>
              <a:ext uri="{FF2B5EF4-FFF2-40B4-BE49-F238E27FC236}">
                <a16:creationId xmlns:a16="http://schemas.microsoft.com/office/drawing/2014/main" id="{64CD850F-2C55-464E-B336-240BC07EC6DB}"/>
              </a:ext>
            </a:extLst>
          </p:cNvPr>
          <p:cNvSpPr/>
          <p:nvPr/>
        </p:nvSpPr>
        <p:spPr>
          <a:xfrm>
            <a:off x="291788" y="699644"/>
            <a:ext cx="1221031" cy="369332"/>
          </a:xfrm>
          <a:prstGeom prst="rect">
            <a:avLst/>
          </a:prstGeom>
        </p:spPr>
        <p:txBody>
          <a:bodyPr wrap="square">
            <a:spAutoFit/>
          </a:bodyPr>
          <a:lstStyle/>
          <a:p>
            <a:pPr algn="ctr"/>
            <a:r>
              <a:rPr lang="ja-JP" altLang="en-US"/>
              <a:t>備品</a:t>
            </a:r>
          </a:p>
        </p:txBody>
      </p:sp>
      <p:cxnSp>
        <p:nvCxnSpPr>
          <p:cNvPr id="7" name="直線矢印コネクタ 6">
            <a:extLst>
              <a:ext uri="{FF2B5EF4-FFF2-40B4-BE49-F238E27FC236}">
                <a16:creationId xmlns:a16="http://schemas.microsoft.com/office/drawing/2014/main" id="{21A8B559-140D-E343-9067-E21120A96EC0}"/>
              </a:ext>
            </a:extLst>
          </p:cNvPr>
          <p:cNvCxnSpPr>
            <a:cxnSpLocks/>
            <a:stCxn id="6" idx="2"/>
          </p:cNvCxnSpPr>
          <p:nvPr/>
        </p:nvCxnSpPr>
        <p:spPr>
          <a:xfrm>
            <a:off x="902304" y="1068976"/>
            <a:ext cx="392391" cy="1829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620D4C3-1F33-744D-80D5-672E0BDF64A9}"/>
              </a:ext>
            </a:extLst>
          </p:cNvPr>
          <p:cNvSpPr/>
          <p:nvPr/>
        </p:nvSpPr>
        <p:spPr>
          <a:xfrm>
            <a:off x="2388308" y="699644"/>
            <a:ext cx="564205" cy="369332"/>
          </a:xfrm>
          <a:prstGeom prst="rect">
            <a:avLst/>
          </a:prstGeom>
        </p:spPr>
        <p:txBody>
          <a:bodyPr wrap="square">
            <a:spAutoFit/>
          </a:bodyPr>
          <a:lstStyle/>
          <a:p>
            <a:pPr algn="ctr"/>
            <a:r>
              <a:rPr lang="ja-JP" altLang="en-US"/>
              <a:t>壁</a:t>
            </a:r>
          </a:p>
        </p:txBody>
      </p:sp>
      <p:cxnSp>
        <p:nvCxnSpPr>
          <p:cNvPr id="9" name="直線矢印コネクタ 8">
            <a:extLst>
              <a:ext uri="{FF2B5EF4-FFF2-40B4-BE49-F238E27FC236}">
                <a16:creationId xmlns:a16="http://schemas.microsoft.com/office/drawing/2014/main" id="{DB0D3A43-C645-DC4B-A780-84D20DA0A609}"/>
              </a:ext>
            </a:extLst>
          </p:cNvPr>
          <p:cNvCxnSpPr>
            <a:cxnSpLocks/>
            <a:stCxn id="8" idx="2"/>
          </p:cNvCxnSpPr>
          <p:nvPr/>
        </p:nvCxnSpPr>
        <p:spPr>
          <a:xfrm>
            <a:off x="2670411" y="1068976"/>
            <a:ext cx="1631710"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12911F9-828F-FC4A-B1AB-6BFD72977E0B}"/>
              </a:ext>
            </a:extLst>
          </p:cNvPr>
          <p:cNvCxnSpPr>
            <a:cxnSpLocks/>
            <a:stCxn id="11" idx="2"/>
          </p:cNvCxnSpPr>
          <p:nvPr/>
        </p:nvCxnSpPr>
        <p:spPr>
          <a:xfrm>
            <a:off x="4657700" y="1068976"/>
            <a:ext cx="267031" cy="623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90B52309-D92C-2A40-8CF8-97C6597C2EBB}"/>
              </a:ext>
            </a:extLst>
          </p:cNvPr>
          <p:cNvSpPr/>
          <p:nvPr/>
        </p:nvSpPr>
        <p:spPr>
          <a:xfrm>
            <a:off x="4302121" y="699644"/>
            <a:ext cx="711157" cy="369332"/>
          </a:xfrm>
          <a:prstGeom prst="rect">
            <a:avLst/>
          </a:prstGeom>
        </p:spPr>
        <p:txBody>
          <a:bodyPr wrap="square">
            <a:spAutoFit/>
          </a:bodyPr>
          <a:lstStyle/>
          <a:p>
            <a:pPr algn="ctr"/>
            <a:r>
              <a:rPr lang="ja-JP" altLang="en-US"/>
              <a:t>棚</a:t>
            </a:r>
          </a:p>
        </p:txBody>
      </p:sp>
      <p:sp>
        <p:nvSpPr>
          <p:cNvPr id="12" name="正方形/長方形 11">
            <a:extLst>
              <a:ext uri="{FF2B5EF4-FFF2-40B4-BE49-F238E27FC236}">
                <a16:creationId xmlns:a16="http://schemas.microsoft.com/office/drawing/2014/main" id="{B9E9B930-3878-8F4C-AB4C-07ED5D5914AB}"/>
              </a:ext>
            </a:extLst>
          </p:cNvPr>
          <p:cNvSpPr/>
          <p:nvPr/>
        </p:nvSpPr>
        <p:spPr>
          <a:xfrm>
            <a:off x="4657699" y="5103889"/>
            <a:ext cx="845946" cy="376964"/>
          </a:xfrm>
          <a:prstGeom prst="rect">
            <a:avLst/>
          </a:prstGeom>
        </p:spPr>
        <p:txBody>
          <a:bodyPr wrap="square">
            <a:spAutoFit/>
          </a:bodyPr>
          <a:lstStyle/>
          <a:p>
            <a:pPr algn="ctr"/>
            <a:r>
              <a:rPr lang="ja-JP" altLang="en-US"/>
              <a:t>ドア</a:t>
            </a:r>
          </a:p>
        </p:txBody>
      </p:sp>
      <p:sp>
        <p:nvSpPr>
          <p:cNvPr id="13" name="正方形/長方形 12">
            <a:extLst>
              <a:ext uri="{FF2B5EF4-FFF2-40B4-BE49-F238E27FC236}">
                <a16:creationId xmlns:a16="http://schemas.microsoft.com/office/drawing/2014/main" id="{49AB51A6-AD06-954B-B564-18372D1D65E7}"/>
              </a:ext>
            </a:extLst>
          </p:cNvPr>
          <p:cNvSpPr/>
          <p:nvPr/>
        </p:nvSpPr>
        <p:spPr>
          <a:xfrm>
            <a:off x="1649006" y="699644"/>
            <a:ext cx="714686" cy="369332"/>
          </a:xfrm>
          <a:prstGeom prst="rect">
            <a:avLst/>
          </a:prstGeom>
        </p:spPr>
        <p:txBody>
          <a:bodyPr wrap="square">
            <a:spAutoFit/>
          </a:bodyPr>
          <a:lstStyle/>
          <a:p>
            <a:pPr algn="ctr"/>
            <a:r>
              <a:rPr lang="ja-JP" altLang="en-US"/>
              <a:t>鏡</a:t>
            </a:r>
          </a:p>
        </p:txBody>
      </p:sp>
      <p:cxnSp>
        <p:nvCxnSpPr>
          <p:cNvPr id="14" name="直線矢印コネクタ 13">
            <a:extLst>
              <a:ext uri="{FF2B5EF4-FFF2-40B4-BE49-F238E27FC236}">
                <a16:creationId xmlns:a16="http://schemas.microsoft.com/office/drawing/2014/main" id="{4867D97E-505D-D94E-9B8B-99645BBCF086}"/>
              </a:ext>
            </a:extLst>
          </p:cNvPr>
          <p:cNvCxnSpPr>
            <a:cxnSpLocks/>
          </p:cNvCxnSpPr>
          <p:nvPr/>
        </p:nvCxnSpPr>
        <p:spPr>
          <a:xfrm>
            <a:off x="1950565" y="1068976"/>
            <a:ext cx="97236" cy="1190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C14250C8-A26E-9E45-BB1A-ECBC3259E2E6}"/>
              </a:ext>
            </a:extLst>
          </p:cNvPr>
          <p:cNvCxnSpPr>
            <a:cxnSpLocks/>
          </p:cNvCxnSpPr>
          <p:nvPr/>
        </p:nvCxnSpPr>
        <p:spPr>
          <a:xfrm flipV="1">
            <a:off x="5080672" y="3618690"/>
            <a:ext cx="0" cy="136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1BB3A241-FCEA-1744-8EAD-F9564C4E994D}"/>
              </a:ext>
            </a:extLst>
          </p:cNvPr>
          <p:cNvSpPr/>
          <p:nvPr/>
        </p:nvSpPr>
        <p:spPr>
          <a:xfrm>
            <a:off x="3159639" y="5103889"/>
            <a:ext cx="845946" cy="369332"/>
          </a:xfrm>
          <a:prstGeom prst="rect">
            <a:avLst/>
          </a:prstGeom>
        </p:spPr>
        <p:txBody>
          <a:bodyPr wrap="square">
            <a:spAutoFit/>
          </a:bodyPr>
          <a:lstStyle/>
          <a:p>
            <a:pPr algn="ctr"/>
            <a:r>
              <a:rPr lang="ja-JP" altLang="en-US"/>
              <a:t>浴槽</a:t>
            </a:r>
          </a:p>
        </p:txBody>
      </p:sp>
      <p:cxnSp>
        <p:nvCxnSpPr>
          <p:cNvPr id="23" name="直線矢印コネクタ 22">
            <a:extLst>
              <a:ext uri="{FF2B5EF4-FFF2-40B4-BE49-F238E27FC236}">
                <a16:creationId xmlns:a16="http://schemas.microsoft.com/office/drawing/2014/main" id="{FC0666DB-6B86-F643-8F65-B0386801B5AF}"/>
              </a:ext>
            </a:extLst>
          </p:cNvPr>
          <p:cNvCxnSpPr>
            <a:cxnSpLocks/>
          </p:cNvCxnSpPr>
          <p:nvPr/>
        </p:nvCxnSpPr>
        <p:spPr>
          <a:xfrm flipV="1">
            <a:off x="3582612" y="3618690"/>
            <a:ext cx="0" cy="1367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AEFFC09D-D42C-8548-9236-36DD21DB3A18}"/>
              </a:ext>
            </a:extLst>
          </p:cNvPr>
          <p:cNvSpPr/>
          <p:nvPr/>
        </p:nvSpPr>
        <p:spPr>
          <a:xfrm>
            <a:off x="2070142" y="5103889"/>
            <a:ext cx="845946" cy="369332"/>
          </a:xfrm>
          <a:prstGeom prst="rect">
            <a:avLst/>
          </a:prstGeom>
        </p:spPr>
        <p:txBody>
          <a:bodyPr wrap="square">
            <a:spAutoFit/>
          </a:bodyPr>
          <a:lstStyle/>
          <a:p>
            <a:pPr algn="ctr"/>
            <a:r>
              <a:rPr lang="ja-JP" altLang="en-US"/>
              <a:t>床</a:t>
            </a:r>
          </a:p>
        </p:txBody>
      </p:sp>
      <p:cxnSp>
        <p:nvCxnSpPr>
          <p:cNvPr id="25" name="直線矢印コネクタ 24">
            <a:extLst>
              <a:ext uri="{FF2B5EF4-FFF2-40B4-BE49-F238E27FC236}">
                <a16:creationId xmlns:a16="http://schemas.microsoft.com/office/drawing/2014/main" id="{C3504B69-EBC6-B949-BDAD-17C667B1A0A2}"/>
              </a:ext>
            </a:extLst>
          </p:cNvPr>
          <p:cNvCxnSpPr>
            <a:cxnSpLocks/>
          </p:cNvCxnSpPr>
          <p:nvPr/>
        </p:nvCxnSpPr>
        <p:spPr>
          <a:xfrm flipV="1">
            <a:off x="2493115" y="4474723"/>
            <a:ext cx="459398" cy="51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EE7D715F-4382-8244-94B0-4A53833844B2}"/>
              </a:ext>
            </a:extLst>
          </p:cNvPr>
          <p:cNvPicPr>
            <a:picLocks noChangeAspect="1"/>
          </p:cNvPicPr>
          <p:nvPr/>
        </p:nvPicPr>
        <p:blipFill>
          <a:blip r:embed="rId3"/>
          <a:stretch>
            <a:fillRect/>
          </a:stretch>
        </p:blipFill>
        <p:spPr>
          <a:xfrm>
            <a:off x="657137" y="6225181"/>
            <a:ext cx="4846508" cy="3231006"/>
          </a:xfrm>
          <a:prstGeom prst="rect">
            <a:avLst/>
          </a:prstGeom>
        </p:spPr>
      </p:pic>
      <p:sp>
        <p:nvSpPr>
          <p:cNvPr id="28" name="正方形/長方形 27">
            <a:extLst>
              <a:ext uri="{FF2B5EF4-FFF2-40B4-BE49-F238E27FC236}">
                <a16:creationId xmlns:a16="http://schemas.microsoft.com/office/drawing/2014/main" id="{E81F7216-BF76-3D4D-A91B-6459462D9B28}"/>
              </a:ext>
            </a:extLst>
          </p:cNvPr>
          <p:cNvSpPr/>
          <p:nvPr/>
        </p:nvSpPr>
        <p:spPr>
          <a:xfrm>
            <a:off x="2305572" y="5765370"/>
            <a:ext cx="1221031" cy="369332"/>
          </a:xfrm>
          <a:prstGeom prst="rect">
            <a:avLst/>
          </a:prstGeom>
        </p:spPr>
        <p:txBody>
          <a:bodyPr wrap="square">
            <a:spAutoFit/>
          </a:bodyPr>
          <a:lstStyle/>
          <a:p>
            <a:pPr algn="ctr"/>
            <a:r>
              <a:rPr lang="ja-JP" altLang="en-US"/>
              <a:t>洗面台</a:t>
            </a:r>
          </a:p>
        </p:txBody>
      </p:sp>
      <p:cxnSp>
        <p:nvCxnSpPr>
          <p:cNvPr id="29" name="直線矢印コネクタ 28">
            <a:extLst>
              <a:ext uri="{FF2B5EF4-FFF2-40B4-BE49-F238E27FC236}">
                <a16:creationId xmlns:a16="http://schemas.microsoft.com/office/drawing/2014/main" id="{095EB46C-1F30-E94D-83F8-BB88A2422789}"/>
              </a:ext>
            </a:extLst>
          </p:cNvPr>
          <p:cNvCxnSpPr>
            <a:cxnSpLocks/>
            <a:stCxn id="28" idx="2"/>
          </p:cNvCxnSpPr>
          <p:nvPr/>
        </p:nvCxnSpPr>
        <p:spPr>
          <a:xfrm>
            <a:off x="2916088" y="6134702"/>
            <a:ext cx="0" cy="69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67414A0-463B-E949-8FD1-BEA33E1FD1F8}"/>
              </a:ext>
            </a:extLst>
          </p:cNvPr>
          <p:cNvCxnSpPr>
            <a:cxnSpLocks/>
          </p:cNvCxnSpPr>
          <p:nvPr/>
        </p:nvCxnSpPr>
        <p:spPr>
          <a:xfrm>
            <a:off x="1294695" y="6134702"/>
            <a:ext cx="341403" cy="1977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正方形/長方形 35">
            <a:extLst>
              <a:ext uri="{FF2B5EF4-FFF2-40B4-BE49-F238E27FC236}">
                <a16:creationId xmlns:a16="http://schemas.microsoft.com/office/drawing/2014/main" id="{3793419E-7716-064D-8B95-4182AA036647}"/>
              </a:ext>
            </a:extLst>
          </p:cNvPr>
          <p:cNvSpPr/>
          <p:nvPr/>
        </p:nvSpPr>
        <p:spPr>
          <a:xfrm>
            <a:off x="749147" y="5765370"/>
            <a:ext cx="1221031" cy="369332"/>
          </a:xfrm>
          <a:prstGeom prst="rect">
            <a:avLst/>
          </a:prstGeom>
        </p:spPr>
        <p:txBody>
          <a:bodyPr wrap="square">
            <a:spAutoFit/>
          </a:bodyPr>
          <a:lstStyle/>
          <a:p>
            <a:pPr algn="ctr"/>
            <a:r>
              <a:rPr lang="ja-JP" altLang="en-US"/>
              <a:t>便器</a:t>
            </a:r>
          </a:p>
        </p:txBody>
      </p:sp>
      <p:sp>
        <p:nvSpPr>
          <p:cNvPr id="37" name="正方形/長方形 36">
            <a:extLst>
              <a:ext uri="{FF2B5EF4-FFF2-40B4-BE49-F238E27FC236}">
                <a16:creationId xmlns:a16="http://schemas.microsoft.com/office/drawing/2014/main" id="{073B3A84-0100-BA4E-ADA8-9DC5F9A16FBC}"/>
              </a:ext>
            </a:extLst>
          </p:cNvPr>
          <p:cNvSpPr/>
          <p:nvPr/>
        </p:nvSpPr>
        <p:spPr>
          <a:xfrm>
            <a:off x="4017640" y="5765370"/>
            <a:ext cx="1221031" cy="369332"/>
          </a:xfrm>
          <a:prstGeom prst="rect">
            <a:avLst/>
          </a:prstGeom>
        </p:spPr>
        <p:txBody>
          <a:bodyPr wrap="square">
            <a:spAutoFit/>
          </a:bodyPr>
          <a:lstStyle/>
          <a:p>
            <a:pPr algn="ctr"/>
            <a:r>
              <a:rPr lang="ja-JP" altLang="en-US"/>
              <a:t>蛇口</a:t>
            </a:r>
          </a:p>
        </p:txBody>
      </p:sp>
      <p:cxnSp>
        <p:nvCxnSpPr>
          <p:cNvPr id="38" name="直線矢印コネクタ 37">
            <a:extLst>
              <a:ext uri="{FF2B5EF4-FFF2-40B4-BE49-F238E27FC236}">
                <a16:creationId xmlns:a16="http://schemas.microsoft.com/office/drawing/2014/main" id="{094BA430-8553-4A4B-85C1-1CE3204A1EB1}"/>
              </a:ext>
            </a:extLst>
          </p:cNvPr>
          <p:cNvCxnSpPr>
            <a:cxnSpLocks/>
            <a:stCxn id="37" idx="2"/>
          </p:cNvCxnSpPr>
          <p:nvPr/>
        </p:nvCxnSpPr>
        <p:spPr>
          <a:xfrm flipH="1">
            <a:off x="3861998" y="6134702"/>
            <a:ext cx="766158" cy="461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AE624711-2C87-BD41-9B86-C7B3AD04B31A}"/>
              </a:ext>
            </a:extLst>
          </p:cNvPr>
          <p:cNvSpPr/>
          <p:nvPr/>
        </p:nvSpPr>
        <p:spPr>
          <a:xfrm>
            <a:off x="516442" y="107101"/>
            <a:ext cx="2723823" cy="369332"/>
          </a:xfrm>
          <a:prstGeom prst="rect">
            <a:avLst/>
          </a:prstGeom>
        </p:spPr>
        <p:txBody>
          <a:bodyPr wrap="none">
            <a:spAutoFit/>
          </a:bodyPr>
          <a:lstStyle/>
          <a:p>
            <a:r>
              <a:rPr lang="ja-JP" altLang="en-US" b="1">
                <a:latin typeface="+mn-ea"/>
              </a:rPr>
              <a:t>清拭対象：バス</a:t>
            </a:r>
            <a:r>
              <a:rPr lang="ja-JP" altLang="en-US" b="1">
                <a:solidFill>
                  <a:srgbClr val="333333"/>
                </a:solidFill>
                <a:latin typeface="+mn-ea"/>
              </a:rPr>
              <a:t>・トイレ</a:t>
            </a:r>
            <a:endParaRPr lang="en-US" altLang="ja-JP" b="1" dirty="0">
              <a:latin typeface="+mn-ea"/>
            </a:endParaRPr>
          </a:p>
        </p:txBody>
      </p:sp>
      <p:sp>
        <p:nvSpPr>
          <p:cNvPr id="2" name="スライド番号プレースホルダー 1">
            <a:extLst>
              <a:ext uri="{FF2B5EF4-FFF2-40B4-BE49-F238E27FC236}">
                <a16:creationId xmlns:a16="http://schemas.microsoft.com/office/drawing/2014/main" id="{D4F2EC62-3430-DA4D-BD15-F8E2D5D2F828}"/>
              </a:ext>
            </a:extLst>
          </p:cNvPr>
          <p:cNvSpPr>
            <a:spLocks noGrp="1"/>
          </p:cNvSpPr>
          <p:nvPr>
            <p:ph type="sldNum" sz="quarter" idx="12"/>
          </p:nvPr>
        </p:nvSpPr>
        <p:spPr/>
        <p:txBody>
          <a:bodyPr/>
          <a:lstStyle/>
          <a:p>
            <a:fld id="{D26F39CE-828E-974C-A2DD-8D56C23B278A}" type="slidenum">
              <a:rPr kumimoji="1" lang="ja-JP" altLang="en-US" smtClean="0"/>
              <a:t>28</a:t>
            </a:fld>
            <a:endParaRPr kumimoji="1" lang="ja-JP" altLang="en-US"/>
          </a:p>
        </p:txBody>
      </p:sp>
    </p:spTree>
    <p:extLst>
      <p:ext uri="{BB962C8B-B14F-4D97-AF65-F5344CB8AC3E}">
        <p14:creationId xmlns:p14="http://schemas.microsoft.com/office/powerpoint/2010/main" val="431090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695E6-05F0-B946-A01B-ED692CD82F2C}"/>
              </a:ext>
            </a:extLst>
          </p:cNvPr>
          <p:cNvSpPr>
            <a:spLocks noGrp="1"/>
          </p:cNvSpPr>
          <p:nvPr>
            <p:ph type="title"/>
          </p:nvPr>
        </p:nvSpPr>
        <p:spPr/>
        <p:txBody>
          <a:bodyPr/>
          <a:lstStyle/>
          <a:p>
            <a:r>
              <a:rPr lang="en-US" altLang="ja-JP" dirty="0"/>
              <a:t>8.</a:t>
            </a:r>
            <a:r>
              <a:rPr lang="ja-JP" altLang="en-US"/>
              <a:t>発病時対応</a:t>
            </a:r>
            <a:endParaRPr kumimoji="1" lang="ja-JP" altLang="en-US"/>
          </a:p>
        </p:txBody>
      </p:sp>
      <p:sp>
        <p:nvSpPr>
          <p:cNvPr id="3" name="コンテンツ プレースホルダー 2">
            <a:extLst>
              <a:ext uri="{FF2B5EF4-FFF2-40B4-BE49-F238E27FC236}">
                <a16:creationId xmlns:a16="http://schemas.microsoft.com/office/drawing/2014/main" id="{4F4D755C-F1C4-1649-BF82-B55B02831D74}"/>
              </a:ext>
            </a:extLst>
          </p:cNvPr>
          <p:cNvSpPr>
            <a:spLocks noGrp="1"/>
          </p:cNvSpPr>
          <p:nvPr>
            <p:ph sz="half" idx="1"/>
          </p:nvPr>
        </p:nvSpPr>
        <p:spPr>
          <a:xfrm>
            <a:off x="471487" y="1774774"/>
            <a:ext cx="6190570" cy="315284"/>
          </a:xfrm>
        </p:spPr>
        <p:txBody>
          <a:bodyPr>
            <a:normAutofit/>
          </a:bodyPr>
          <a:lstStyle/>
          <a:p>
            <a:pPr marL="0" indent="0">
              <a:buNone/>
            </a:pPr>
            <a:r>
              <a:rPr lang="ja-JP" altLang="en-US" sz="1400"/>
              <a:t>下記の対応フローを参照し行動をお願いします。</a:t>
            </a:r>
            <a:endParaRPr lang="en-US" altLang="ja-JP" sz="1400" dirty="0"/>
          </a:p>
        </p:txBody>
      </p:sp>
      <p:pic>
        <p:nvPicPr>
          <p:cNvPr id="5" name="図 4">
            <a:extLst>
              <a:ext uri="{FF2B5EF4-FFF2-40B4-BE49-F238E27FC236}">
                <a16:creationId xmlns:a16="http://schemas.microsoft.com/office/drawing/2014/main" id="{C325BB38-6EC6-8743-AA82-1A19EE2183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70662" y="3081246"/>
            <a:ext cx="869436" cy="869436"/>
          </a:xfrm>
          <a:prstGeom prst="rect">
            <a:avLst/>
          </a:prstGeom>
        </p:spPr>
      </p:pic>
      <p:sp>
        <p:nvSpPr>
          <p:cNvPr id="6" name="テキスト ボックス 5">
            <a:extLst>
              <a:ext uri="{FF2B5EF4-FFF2-40B4-BE49-F238E27FC236}">
                <a16:creationId xmlns:a16="http://schemas.microsoft.com/office/drawing/2014/main" id="{EC7F2858-0900-ED4D-B9B1-C0B0821E05A7}"/>
              </a:ext>
            </a:extLst>
          </p:cNvPr>
          <p:cNvSpPr txBox="1"/>
          <p:nvPr/>
        </p:nvSpPr>
        <p:spPr>
          <a:xfrm>
            <a:off x="2587545"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2321821"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発症自覚</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70460" y="3332335"/>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5060643" y="3354176"/>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5116972" y="3545870"/>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4776263"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受付</a:t>
            </a:r>
          </a:p>
        </p:txBody>
      </p:sp>
      <p:sp>
        <p:nvSpPr>
          <p:cNvPr id="12" name="角丸四角形 11">
            <a:extLst>
              <a:ext uri="{FF2B5EF4-FFF2-40B4-BE49-F238E27FC236}">
                <a16:creationId xmlns:a16="http://schemas.microsoft.com/office/drawing/2014/main" id="{257D8128-622A-CA42-AC7B-33F684A5BECD}"/>
              </a:ext>
            </a:extLst>
          </p:cNvPr>
          <p:cNvSpPr/>
          <p:nvPr/>
        </p:nvSpPr>
        <p:spPr>
          <a:xfrm>
            <a:off x="4776263" y="4868878"/>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判断</a:t>
            </a:r>
          </a:p>
        </p:txBody>
      </p:sp>
      <p:sp>
        <p:nvSpPr>
          <p:cNvPr id="13" name="角丸四角形 12">
            <a:extLst>
              <a:ext uri="{FF2B5EF4-FFF2-40B4-BE49-F238E27FC236}">
                <a16:creationId xmlns:a16="http://schemas.microsoft.com/office/drawing/2014/main" id="{82F74BB9-51D6-0D47-A146-ACA53581107B}"/>
              </a:ext>
            </a:extLst>
          </p:cNvPr>
          <p:cNvSpPr/>
          <p:nvPr/>
        </p:nvSpPr>
        <p:spPr>
          <a:xfrm>
            <a:off x="4776263" y="5434362"/>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指定</a:t>
            </a:r>
            <a:r>
              <a:rPr kumimoji="1" lang="ja-JP" altLang="en-US" sz="1200"/>
              <a:t>医療機関案内</a:t>
            </a:r>
          </a:p>
        </p:txBody>
      </p:sp>
      <p:cxnSp>
        <p:nvCxnSpPr>
          <p:cNvPr id="14" name="直線矢印コネクタ 13">
            <a:extLst>
              <a:ext uri="{FF2B5EF4-FFF2-40B4-BE49-F238E27FC236}">
                <a16:creationId xmlns:a16="http://schemas.microsoft.com/office/drawing/2014/main" id="{DA3B4169-CF86-DA4B-906B-1FED3A5BE015}"/>
              </a:ext>
            </a:extLst>
          </p:cNvPr>
          <p:cNvCxnSpPr>
            <a:stCxn id="4" idx="3"/>
            <a:endCxn id="11" idx="1"/>
          </p:cNvCxnSpPr>
          <p:nvPr/>
        </p:nvCxnSpPr>
        <p:spPr>
          <a:xfrm>
            <a:off x="3861863" y="442371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9ECB1FD-256F-CF4E-86A2-E879BF8CCCFE}"/>
              </a:ext>
            </a:extLst>
          </p:cNvPr>
          <p:cNvCxnSpPr>
            <a:cxnSpLocks/>
            <a:stCxn id="11" idx="2"/>
            <a:endCxn id="12" idx="0"/>
          </p:cNvCxnSpPr>
          <p:nvPr/>
        </p:nvCxnSpPr>
        <p:spPr>
          <a:xfrm>
            <a:off x="5546284" y="4580120"/>
            <a:ext cx="0" cy="28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2D007BED-1657-FF4D-A708-8CE7B0517931}"/>
              </a:ext>
            </a:extLst>
          </p:cNvPr>
          <p:cNvCxnSpPr>
            <a:cxnSpLocks/>
            <a:stCxn id="12" idx="2"/>
            <a:endCxn id="13" idx="0"/>
          </p:cNvCxnSpPr>
          <p:nvPr/>
        </p:nvCxnSpPr>
        <p:spPr>
          <a:xfrm>
            <a:off x="5546284" y="5181699"/>
            <a:ext cx="0" cy="252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角丸四角形 22">
            <a:extLst>
              <a:ext uri="{FF2B5EF4-FFF2-40B4-BE49-F238E27FC236}">
                <a16:creationId xmlns:a16="http://schemas.microsoft.com/office/drawing/2014/main" id="{9C04CE27-5A41-F249-8862-2B19248B727C}"/>
              </a:ext>
            </a:extLst>
          </p:cNvPr>
          <p:cNvSpPr/>
          <p:nvPr/>
        </p:nvSpPr>
        <p:spPr>
          <a:xfrm>
            <a:off x="2321821" y="5438484"/>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cxnSp>
        <p:nvCxnSpPr>
          <p:cNvPr id="24" name="直線矢印コネクタ 23">
            <a:extLst>
              <a:ext uri="{FF2B5EF4-FFF2-40B4-BE49-F238E27FC236}">
                <a16:creationId xmlns:a16="http://schemas.microsoft.com/office/drawing/2014/main" id="{814D3251-67C0-1847-817C-A49738510D22}"/>
              </a:ext>
            </a:extLst>
          </p:cNvPr>
          <p:cNvCxnSpPr>
            <a:cxnSpLocks/>
            <a:stCxn id="13" idx="1"/>
            <a:endCxn id="23" idx="3"/>
          </p:cNvCxnSpPr>
          <p:nvPr/>
        </p:nvCxnSpPr>
        <p:spPr>
          <a:xfrm flipH="1">
            <a:off x="3861863" y="5590773"/>
            <a:ext cx="914400" cy="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3963701" y="4303122"/>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28" name="テキスト ボックス 27">
            <a:extLst>
              <a:ext uri="{FF2B5EF4-FFF2-40B4-BE49-F238E27FC236}">
                <a16:creationId xmlns:a16="http://schemas.microsoft.com/office/drawing/2014/main" id="{BC2A45FF-3C03-D044-8ACB-0458CA0EC1F1}"/>
              </a:ext>
            </a:extLst>
          </p:cNvPr>
          <p:cNvSpPr txBox="1"/>
          <p:nvPr/>
        </p:nvSpPr>
        <p:spPr>
          <a:xfrm>
            <a:off x="3963701" y="5494248"/>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30" name="角丸四角形 29">
            <a:extLst>
              <a:ext uri="{FF2B5EF4-FFF2-40B4-BE49-F238E27FC236}">
                <a16:creationId xmlns:a16="http://schemas.microsoft.com/office/drawing/2014/main" id="{0386F3FB-98B8-F74C-9183-86493401FB09}"/>
              </a:ext>
            </a:extLst>
          </p:cNvPr>
          <p:cNvSpPr/>
          <p:nvPr/>
        </p:nvSpPr>
        <p:spPr>
          <a:xfrm>
            <a:off x="2321821" y="646116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30" idx="0"/>
          </p:cNvCxnSpPr>
          <p:nvPr/>
        </p:nvCxnSpPr>
        <p:spPr>
          <a:xfrm>
            <a:off x="3091842" y="5751305"/>
            <a:ext cx="0" cy="70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2321821" y="7483853"/>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3091842" y="6773990"/>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1487"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626711"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528008" y="5955842"/>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sp>
        <p:nvSpPr>
          <p:cNvPr id="46" name="テキスト ボックス 45">
            <a:extLst>
              <a:ext uri="{FF2B5EF4-FFF2-40B4-BE49-F238E27FC236}">
                <a16:creationId xmlns:a16="http://schemas.microsoft.com/office/drawing/2014/main" id="{02C72216-E73D-D247-8A71-E1D752386DFF}"/>
              </a:ext>
            </a:extLst>
          </p:cNvPr>
          <p:cNvSpPr txBox="1"/>
          <p:nvPr/>
        </p:nvSpPr>
        <p:spPr>
          <a:xfrm>
            <a:off x="340021" y="4949777"/>
            <a:ext cx="1540031" cy="923330"/>
          </a:xfrm>
          <a:prstGeom prst="rect">
            <a:avLst/>
          </a:prstGeom>
          <a:noFill/>
          <a:ln>
            <a:noFill/>
          </a:ln>
        </p:spPr>
        <p:txBody>
          <a:bodyPr wrap="square" rtlCol="0">
            <a:spAutoFit/>
          </a:bodyPr>
          <a:lstStyle/>
          <a:p>
            <a:r>
              <a:rPr kumimoji="1" lang="ja-JP" altLang="en-US" sz="900"/>
              <a:t>事前に発症および、救急車要請をつかむことができません。</a:t>
            </a:r>
            <a:endParaRPr kumimoji="1" lang="en-US" altLang="ja-JP" sz="900" dirty="0"/>
          </a:p>
          <a:p>
            <a:r>
              <a:rPr kumimoji="1" lang="ja-JP" altLang="en-US" sz="900"/>
              <a:t>救急車が到着した際には、入館者経路から部屋への誘導をします。</a:t>
            </a:r>
            <a:endParaRPr kumimoji="1" lang="en-US" altLang="ja-JP" sz="900" dirty="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1554992" y="6112253"/>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1628577" y="6022385"/>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362491" y="8138088"/>
            <a:ext cx="1358018" cy="565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支援センター</a:t>
            </a:r>
            <a:endParaRPr kumimoji="1" lang="en-US" altLang="ja-JP" sz="1200" dirty="0"/>
          </a:p>
          <a:p>
            <a:pPr algn="ctr"/>
            <a:r>
              <a:rPr lang="ja-JP" altLang="en-US" sz="1200"/>
              <a:t>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442263" y="7146969"/>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1041500" y="6268663"/>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p:cNvCxnSpPr>
          <p:nvPr/>
        </p:nvCxnSpPr>
        <p:spPr>
          <a:xfrm flipH="1">
            <a:off x="1041500" y="7459790"/>
            <a:ext cx="1" cy="67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1</a:t>
            </a:r>
            <a:r>
              <a:rPr lang="ja-JP" altLang="en-US" sz="1200" b="1"/>
              <a:t>  滞在者自身で行政への連絡があり、指定医療機関に向かう場合。</a:t>
            </a:r>
            <a:endParaRPr lang="en-US" altLang="ja-JP" sz="1200" b="1" dirty="0"/>
          </a:p>
        </p:txBody>
      </p:sp>
      <p:pic>
        <p:nvPicPr>
          <p:cNvPr id="70" name="図 69">
            <a:extLst>
              <a:ext uri="{FF2B5EF4-FFF2-40B4-BE49-F238E27FC236}">
                <a16:creationId xmlns:a16="http://schemas.microsoft.com/office/drawing/2014/main" id="{D8E7D3C9-E197-C043-B1DF-D4AECFE47B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84721" y="8281629"/>
            <a:ext cx="618347" cy="618347"/>
          </a:xfrm>
          <a:prstGeom prst="rect">
            <a:avLst/>
          </a:prstGeom>
        </p:spPr>
      </p:pic>
      <p:sp>
        <p:nvSpPr>
          <p:cNvPr id="71" name="テキスト ボックス 70">
            <a:extLst>
              <a:ext uri="{FF2B5EF4-FFF2-40B4-BE49-F238E27FC236}">
                <a16:creationId xmlns:a16="http://schemas.microsoft.com/office/drawing/2014/main" id="{3755C6FD-04CE-9C49-AEAC-AA32C19355CC}"/>
              </a:ext>
            </a:extLst>
          </p:cNvPr>
          <p:cNvSpPr txBox="1"/>
          <p:nvPr/>
        </p:nvSpPr>
        <p:spPr>
          <a:xfrm>
            <a:off x="2891436" y="8438311"/>
            <a:ext cx="1427627" cy="461665"/>
          </a:xfrm>
          <a:prstGeom prst="rect">
            <a:avLst/>
          </a:prstGeom>
          <a:noFill/>
        </p:spPr>
        <p:txBody>
          <a:bodyPr wrap="square" rtlCol="0">
            <a:spAutoFit/>
          </a:bodyPr>
          <a:lstStyle/>
          <a:p>
            <a:pPr algn="ctr"/>
            <a:r>
              <a:rPr kumimoji="1" lang="ja-JP" altLang="en-US" sz="1200"/>
              <a:t>自主的滞在者</a:t>
            </a:r>
            <a:endParaRPr kumimoji="1" lang="en-US" altLang="ja-JP" sz="1200" dirty="0"/>
          </a:p>
          <a:p>
            <a:pPr algn="ctr"/>
            <a:r>
              <a:rPr kumimoji="1" lang="ja-JP" altLang="en-US" sz="1200"/>
              <a:t>支援センター</a:t>
            </a:r>
          </a:p>
        </p:txBody>
      </p:sp>
      <p:cxnSp>
        <p:nvCxnSpPr>
          <p:cNvPr id="72" name="カギ線コネクタ 71">
            <a:extLst>
              <a:ext uri="{FF2B5EF4-FFF2-40B4-BE49-F238E27FC236}">
                <a16:creationId xmlns:a16="http://schemas.microsoft.com/office/drawing/2014/main" id="{F3EB3DF5-C24D-FB4B-A205-E1742EE88A83}"/>
              </a:ext>
            </a:extLst>
          </p:cNvPr>
          <p:cNvCxnSpPr>
            <a:cxnSpLocks/>
            <a:stCxn id="52" idx="3"/>
            <a:endCxn id="70" idx="1"/>
          </p:cNvCxnSpPr>
          <p:nvPr/>
        </p:nvCxnSpPr>
        <p:spPr>
          <a:xfrm>
            <a:off x="1720509" y="8420831"/>
            <a:ext cx="764212" cy="16997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カギ線コネクタ 74">
            <a:extLst>
              <a:ext uri="{FF2B5EF4-FFF2-40B4-BE49-F238E27FC236}">
                <a16:creationId xmlns:a16="http://schemas.microsoft.com/office/drawing/2014/main" id="{C4795022-672A-484B-811A-2803D05DDFB1}"/>
              </a:ext>
            </a:extLst>
          </p:cNvPr>
          <p:cNvCxnSpPr>
            <a:cxnSpLocks/>
            <a:stCxn id="71" idx="3"/>
            <a:endCxn id="10" idx="3"/>
          </p:cNvCxnSpPr>
          <p:nvPr/>
        </p:nvCxnSpPr>
        <p:spPr>
          <a:xfrm flipV="1">
            <a:off x="4319063" y="3776703"/>
            <a:ext cx="2067450" cy="4892441"/>
          </a:xfrm>
          <a:prstGeom prst="bentConnector3">
            <a:avLst>
              <a:gd name="adj1" fmla="val 111057"/>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6D41388C-F1DA-3449-BFE9-D1A37AA125D9}"/>
              </a:ext>
            </a:extLst>
          </p:cNvPr>
          <p:cNvSpPr txBox="1"/>
          <p:nvPr/>
        </p:nvSpPr>
        <p:spPr>
          <a:xfrm>
            <a:off x="5195088" y="8553727"/>
            <a:ext cx="679940" cy="230832"/>
          </a:xfrm>
          <a:prstGeom prst="rect">
            <a:avLst/>
          </a:prstGeom>
          <a:solidFill>
            <a:schemeClr val="bg1"/>
          </a:solidFill>
          <a:ln>
            <a:noFill/>
          </a:ln>
        </p:spPr>
        <p:txBody>
          <a:bodyPr wrap="square" rtlCol="0">
            <a:spAutoFit/>
          </a:bodyPr>
          <a:lstStyle/>
          <a:p>
            <a:pPr algn="ctr"/>
            <a:r>
              <a:rPr kumimoji="1" lang="ja-JP" altLang="en-US" sz="900"/>
              <a:t>電話連絡　</a:t>
            </a:r>
            <a:endParaRPr kumimoji="1" lang="en-US" altLang="ja-JP" sz="900" dirty="0"/>
          </a:p>
        </p:txBody>
      </p:sp>
      <p:pic>
        <p:nvPicPr>
          <p:cNvPr id="79" name="図 78">
            <a:extLst>
              <a:ext uri="{FF2B5EF4-FFF2-40B4-BE49-F238E27FC236}">
                <a16:creationId xmlns:a16="http://schemas.microsoft.com/office/drawing/2014/main" id="{F7530BA4-BBDB-7149-A17A-6C707A7E30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83912" y="9063777"/>
            <a:ext cx="660710" cy="660710"/>
          </a:xfrm>
          <a:prstGeom prst="rect">
            <a:avLst/>
          </a:prstGeom>
        </p:spPr>
      </p:pic>
      <p:sp>
        <p:nvSpPr>
          <p:cNvPr id="80" name="テキスト ボックス 79">
            <a:extLst>
              <a:ext uri="{FF2B5EF4-FFF2-40B4-BE49-F238E27FC236}">
                <a16:creationId xmlns:a16="http://schemas.microsoft.com/office/drawing/2014/main" id="{5FD09E86-AADA-494F-9F8A-515A4A5AA823}"/>
              </a:ext>
            </a:extLst>
          </p:cNvPr>
          <p:cNvSpPr txBox="1"/>
          <p:nvPr/>
        </p:nvSpPr>
        <p:spPr>
          <a:xfrm>
            <a:off x="5195088" y="9290857"/>
            <a:ext cx="951828" cy="276999"/>
          </a:xfrm>
          <a:prstGeom prst="rect">
            <a:avLst/>
          </a:prstGeom>
          <a:noFill/>
          <a:ln>
            <a:noFill/>
          </a:ln>
        </p:spPr>
        <p:txBody>
          <a:bodyPr wrap="square" rtlCol="0">
            <a:spAutoFit/>
          </a:bodyPr>
          <a:lstStyle/>
          <a:p>
            <a:pPr algn="ctr"/>
            <a:r>
              <a:rPr kumimoji="1" lang="ja-JP" altLang="en-US" sz="1200"/>
              <a:t>契約法人</a:t>
            </a:r>
            <a:endParaRPr kumimoji="1" lang="en-US" altLang="ja-JP" sz="1200" dirty="0"/>
          </a:p>
        </p:txBody>
      </p:sp>
      <p:cxnSp>
        <p:nvCxnSpPr>
          <p:cNvPr id="81" name="カギ線コネクタ 80">
            <a:extLst>
              <a:ext uri="{FF2B5EF4-FFF2-40B4-BE49-F238E27FC236}">
                <a16:creationId xmlns:a16="http://schemas.microsoft.com/office/drawing/2014/main" id="{1BCB786E-8F48-7540-B98C-74795FABD147}"/>
              </a:ext>
            </a:extLst>
          </p:cNvPr>
          <p:cNvCxnSpPr>
            <a:cxnSpLocks/>
            <a:stCxn id="71" idx="3"/>
            <a:endCxn id="79" idx="1"/>
          </p:cNvCxnSpPr>
          <p:nvPr/>
        </p:nvCxnSpPr>
        <p:spPr>
          <a:xfrm>
            <a:off x="4319063" y="8669144"/>
            <a:ext cx="264849" cy="7249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A379FCA9-1B22-004D-8968-16E25A15C2D5}"/>
              </a:ext>
            </a:extLst>
          </p:cNvPr>
          <p:cNvSpPr/>
          <p:nvPr/>
        </p:nvSpPr>
        <p:spPr>
          <a:xfrm>
            <a:off x="3972021" y="6334388"/>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15" name="スライド番号プレースホルダー 14">
            <a:extLst>
              <a:ext uri="{FF2B5EF4-FFF2-40B4-BE49-F238E27FC236}">
                <a16:creationId xmlns:a16="http://schemas.microsoft.com/office/drawing/2014/main" id="{2A9A17D6-804F-214E-9058-B6909E878785}"/>
              </a:ext>
            </a:extLst>
          </p:cNvPr>
          <p:cNvSpPr>
            <a:spLocks noGrp="1"/>
          </p:cNvSpPr>
          <p:nvPr>
            <p:ph type="sldNum" sz="quarter" idx="12"/>
          </p:nvPr>
        </p:nvSpPr>
        <p:spPr/>
        <p:txBody>
          <a:bodyPr/>
          <a:lstStyle/>
          <a:p>
            <a:fld id="{D26F39CE-828E-974C-A2DD-8D56C23B278A}" type="slidenum">
              <a:rPr kumimoji="1" lang="ja-JP" altLang="en-US" smtClean="0"/>
              <a:t>29</a:t>
            </a:fld>
            <a:endParaRPr kumimoji="1" lang="ja-JP" altLang="en-US"/>
          </a:p>
        </p:txBody>
      </p:sp>
    </p:spTree>
    <p:extLst>
      <p:ext uri="{BB962C8B-B14F-4D97-AF65-F5344CB8AC3E}">
        <p14:creationId xmlns:p14="http://schemas.microsoft.com/office/powerpoint/2010/main" val="3381388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kumimoji="1" lang="en-US" altLang="ja-JP" dirty="0"/>
              <a:t>1. </a:t>
            </a:r>
            <a:r>
              <a:rPr kumimoji="1" lang="ja-JP" altLang="en-US"/>
              <a:t>本マニュアルの目的</a:t>
            </a:r>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3123284"/>
          </a:xfrm>
        </p:spPr>
        <p:txBody>
          <a:bodyPr>
            <a:normAutofit/>
          </a:bodyPr>
          <a:lstStyle/>
          <a:p>
            <a:pPr marL="0" indent="0">
              <a:buNone/>
            </a:pPr>
            <a:r>
              <a:rPr lang="ja-JP" altLang="en-US" sz="1600">
                <a:latin typeface="+mj-ea"/>
                <a:ea typeface="+mj-ea"/>
              </a:rPr>
              <a:t>厚生労働省検疫室による入国者に対する検疫強化が実施されています。</a:t>
            </a:r>
            <a:endParaRPr lang="en-US" altLang="ja-JP" sz="1600" dirty="0">
              <a:latin typeface="+mj-ea"/>
              <a:ea typeface="+mj-ea"/>
            </a:endParaRPr>
          </a:p>
          <a:p>
            <a:pPr marL="0" indent="0">
              <a:buNone/>
            </a:pPr>
            <a:r>
              <a:rPr lang="ja-JP" altLang="en-US" sz="1600">
                <a:latin typeface="+mj-ea"/>
                <a:ea typeface="+mj-ea"/>
              </a:rPr>
              <a:t>また、該当する希望者の宿泊を断ることについて、</a:t>
            </a:r>
            <a:r>
              <a:rPr lang="ja-JP" altLang="en-US" sz="1600">
                <a:latin typeface="+mj-ea"/>
              </a:rPr>
              <a:t>旅館業法のもと禁止されています。</a:t>
            </a:r>
            <a:endParaRPr lang="en-US" altLang="ja-JP" sz="1600" dirty="0">
              <a:latin typeface="+mj-ea"/>
            </a:endParaRPr>
          </a:p>
          <a:p>
            <a:pPr marL="0" indent="0">
              <a:buNone/>
            </a:pPr>
            <a:endParaRPr lang="en-US" altLang="ja-JP" sz="1600" dirty="0">
              <a:latin typeface="+mj-ea"/>
              <a:ea typeface="+mj-ea"/>
            </a:endParaRPr>
          </a:p>
          <a:p>
            <a:pPr marL="0" indent="0">
              <a:buNone/>
            </a:pPr>
            <a:r>
              <a:rPr lang="ja-JP" altLang="en-US" sz="1600">
                <a:latin typeface="+mj-ea"/>
                <a:ea typeface="+mj-ea"/>
              </a:rPr>
              <a:t>本マニュアルでは、該当する宿泊客の受け入れについて、安全な待機環境を提供するためのオペレーションを規定します。</a:t>
            </a:r>
            <a:endParaRPr lang="en-US" altLang="ja-JP" sz="1600" dirty="0">
              <a:latin typeface="+mj-ea"/>
              <a:ea typeface="+mj-ea"/>
            </a:endParaRPr>
          </a:p>
          <a:p>
            <a:pPr marL="0" indent="0">
              <a:buNone/>
            </a:pPr>
            <a:endParaRPr lang="en-US" altLang="ja-JP" sz="1600" dirty="0">
              <a:latin typeface="+mj-ea"/>
              <a:ea typeface="+mj-ea"/>
            </a:endParaRPr>
          </a:p>
          <a:p>
            <a:pPr marL="0" indent="0">
              <a:buNone/>
            </a:pPr>
            <a:r>
              <a:rPr lang="ja-JP" altLang="en-US" sz="1600">
                <a:latin typeface="+mj-ea"/>
                <a:ea typeface="+mj-ea"/>
              </a:rPr>
              <a:t>また、コロナウィルスに起因する発熱等の発症があった場合の対応と、発病者の退去後の処理について、</a:t>
            </a:r>
            <a:r>
              <a:rPr lang="ja-JP" altLang="en-US" sz="1600">
                <a:latin typeface="+mj-ea"/>
              </a:rPr>
              <a:t>オペレーションを規定します。</a:t>
            </a:r>
            <a:endParaRPr lang="en-US" altLang="ja-JP" sz="1600" dirty="0">
              <a:latin typeface="+mj-ea"/>
            </a:endParaRPr>
          </a:p>
        </p:txBody>
      </p:sp>
      <p:sp>
        <p:nvSpPr>
          <p:cNvPr id="4" name="スライド番号プレースホルダー 3">
            <a:extLst>
              <a:ext uri="{FF2B5EF4-FFF2-40B4-BE49-F238E27FC236}">
                <a16:creationId xmlns:a16="http://schemas.microsoft.com/office/drawing/2014/main" id="{908B2974-99B8-BB4B-B7B4-2FC7314F23FE}"/>
              </a:ext>
            </a:extLst>
          </p:cNvPr>
          <p:cNvSpPr>
            <a:spLocks noGrp="1"/>
          </p:cNvSpPr>
          <p:nvPr>
            <p:ph type="sldNum" sz="quarter" idx="12"/>
          </p:nvPr>
        </p:nvSpPr>
        <p:spPr/>
        <p:txBody>
          <a:bodyPr/>
          <a:lstStyle/>
          <a:p>
            <a:fld id="{D26F39CE-828E-974C-A2DD-8D56C23B278A}" type="slidenum">
              <a:rPr kumimoji="1" lang="ja-JP" altLang="en-US" smtClean="0"/>
              <a:t>3</a:t>
            </a:fld>
            <a:endParaRPr kumimoji="1" lang="ja-JP" altLang="en-US"/>
          </a:p>
        </p:txBody>
      </p:sp>
    </p:spTree>
    <p:extLst>
      <p:ext uri="{BB962C8B-B14F-4D97-AF65-F5344CB8AC3E}">
        <p14:creationId xmlns:p14="http://schemas.microsoft.com/office/powerpoint/2010/main" val="3101869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325BB38-6EC6-8743-AA82-1A19EE2183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19778" y="3081246"/>
            <a:ext cx="869436" cy="869436"/>
          </a:xfrm>
          <a:prstGeom prst="rect">
            <a:avLst/>
          </a:prstGeom>
        </p:spPr>
      </p:pic>
      <p:sp>
        <p:nvSpPr>
          <p:cNvPr id="6" name="テキスト ボックス 5">
            <a:extLst>
              <a:ext uri="{FF2B5EF4-FFF2-40B4-BE49-F238E27FC236}">
                <a16:creationId xmlns:a16="http://schemas.microsoft.com/office/drawing/2014/main" id="{EC7F2858-0900-ED4D-B9B1-C0B0821E05A7}"/>
              </a:ext>
            </a:extLst>
          </p:cNvPr>
          <p:cNvSpPr txBox="1"/>
          <p:nvPr/>
        </p:nvSpPr>
        <p:spPr>
          <a:xfrm>
            <a:off x="4536661"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4270937"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発症自覚</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86050" y="9038786"/>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4476233" y="9060627"/>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4532562" y="9252321"/>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2309222" y="9294126"/>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受付</a:t>
            </a:r>
          </a:p>
        </p:txBody>
      </p:sp>
      <p:sp>
        <p:nvSpPr>
          <p:cNvPr id="23" name="角丸四角形 22">
            <a:extLst>
              <a:ext uri="{FF2B5EF4-FFF2-40B4-BE49-F238E27FC236}">
                <a16:creationId xmlns:a16="http://schemas.microsoft.com/office/drawing/2014/main" id="{9C04CE27-5A41-F249-8862-2B19248B727C}"/>
              </a:ext>
            </a:extLst>
          </p:cNvPr>
          <p:cNvSpPr/>
          <p:nvPr/>
        </p:nvSpPr>
        <p:spPr>
          <a:xfrm>
            <a:off x="4270937" y="5438484"/>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sp>
        <p:nvSpPr>
          <p:cNvPr id="30" name="角丸四角形 29">
            <a:extLst>
              <a:ext uri="{FF2B5EF4-FFF2-40B4-BE49-F238E27FC236}">
                <a16:creationId xmlns:a16="http://schemas.microsoft.com/office/drawing/2014/main" id="{0386F3FB-98B8-F74C-9183-86493401FB09}"/>
              </a:ext>
            </a:extLst>
          </p:cNvPr>
          <p:cNvSpPr/>
          <p:nvPr/>
        </p:nvSpPr>
        <p:spPr>
          <a:xfrm>
            <a:off x="4270937" y="646116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30" idx="0"/>
          </p:cNvCxnSpPr>
          <p:nvPr/>
        </p:nvCxnSpPr>
        <p:spPr>
          <a:xfrm>
            <a:off x="5040958" y="5751305"/>
            <a:ext cx="0" cy="709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4270937" y="7483853"/>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5040958" y="6773990"/>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20603"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2575827"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2477124" y="5955842"/>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sp>
        <p:nvSpPr>
          <p:cNvPr id="46" name="テキスト ボックス 45">
            <a:extLst>
              <a:ext uri="{FF2B5EF4-FFF2-40B4-BE49-F238E27FC236}">
                <a16:creationId xmlns:a16="http://schemas.microsoft.com/office/drawing/2014/main" id="{02C72216-E73D-D247-8A71-E1D752386DFF}"/>
              </a:ext>
            </a:extLst>
          </p:cNvPr>
          <p:cNvSpPr txBox="1"/>
          <p:nvPr/>
        </p:nvSpPr>
        <p:spPr>
          <a:xfrm>
            <a:off x="2289137" y="4949777"/>
            <a:ext cx="1540031" cy="923330"/>
          </a:xfrm>
          <a:prstGeom prst="rect">
            <a:avLst/>
          </a:prstGeom>
          <a:noFill/>
          <a:ln>
            <a:noFill/>
          </a:ln>
        </p:spPr>
        <p:txBody>
          <a:bodyPr wrap="square" rtlCol="0">
            <a:spAutoFit/>
          </a:bodyPr>
          <a:lstStyle/>
          <a:p>
            <a:r>
              <a:rPr kumimoji="1" lang="ja-JP" altLang="en-US" sz="900"/>
              <a:t>事前に発症および、救急車要請をつかむことができません。</a:t>
            </a:r>
            <a:endParaRPr kumimoji="1" lang="en-US" altLang="ja-JP" sz="900" dirty="0"/>
          </a:p>
          <a:p>
            <a:r>
              <a:rPr kumimoji="1" lang="ja-JP" altLang="en-US" sz="900"/>
              <a:t>救急車が到着した際には、入館者経路から部屋への誘導をします。</a:t>
            </a:r>
            <a:endParaRPr kumimoji="1" lang="en-US" altLang="ja-JP" sz="900" dirty="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3504108" y="6112253"/>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3577693" y="6022385"/>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2311607" y="8138088"/>
            <a:ext cx="1358018" cy="565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支援センター</a:t>
            </a:r>
            <a:endParaRPr kumimoji="1" lang="en-US" altLang="ja-JP" sz="1200" dirty="0"/>
          </a:p>
          <a:p>
            <a:pPr algn="ctr"/>
            <a:r>
              <a:rPr lang="ja-JP" altLang="en-US" sz="1200"/>
              <a:t>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2391379" y="7146969"/>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2990616" y="6268663"/>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p:cNvCxnSpPr>
          <p:nvPr/>
        </p:nvCxnSpPr>
        <p:spPr>
          <a:xfrm flipH="1">
            <a:off x="2990616" y="7459790"/>
            <a:ext cx="1" cy="67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2</a:t>
            </a:r>
            <a:r>
              <a:rPr lang="ja-JP" altLang="en-US" sz="1200" b="1"/>
              <a:t>  滞在者自身で指定医療機関に向かう場合。</a:t>
            </a:r>
            <a:endParaRPr lang="en-US" altLang="ja-JP" sz="1200" b="1" dirty="0"/>
          </a:p>
        </p:txBody>
      </p:sp>
      <p:cxnSp>
        <p:nvCxnSpPr>
          <p:cNvPr id="39" name="直線矢印コネクタ 38">
            <a:extLst>
              <a:ext uri="{FF2B5EF4-FFF2-40B4-BE49-F238E27FC236}">
                <a16:creationId xmlns:a16="http://schemas.microsoft.com/office/drawing/2014/main" id="{E156410C-92F2-AA4F-B2F4-CDBB0B06E8F1}"/>
              </a:ext>
            </a:extLst>
          </p:cNvPr>
          <p:cNvCxnSpPr>
            <a:cxnSpLocks/>
            <a:endCxn id="23" idx="0"/>
          </p:cNvCxnSpPr>
          <p:nvPr/>
        </p:nvCxnSpPr>
        <p:spPr>
          <a:xfrm>
            <a:off x="5040958" y="4584241"/>
            <a:ext cx="0" cy="854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図 39">
            <a:extLst>
              <a:ext uri="{FF2B5EF4-FFF2-40B4-BE49-F238E27FC236}">
                <a16:creationId xmlns:a16="http://schemas.microsoft.com/office/drawing/2014/main" id="{89D50222-FE39-3F40-A39C-2E669C7D330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2036" y="3089330"/>
            <a:ext cx="618347" cy="618347"/>
          </a:xfrm>
          <a:prstGeom prst="rect">
            <a:avLst/>
          </a:prstGeom>
        </p:spPr>
      </p:pic>
      <p:sp>
        <p:nvSpPr>
          <p:cNvPr id="43" name="テキスト ボックス 42">
            <a:extLst>
              <a:ext uri="{FF2B5EF4-FFF2-40B4-BE49-F238E27FC236}">
                <a16:creationId xmlns:a16="http://schemas.microsoft.com/office/drawing/2014/main" id="{B69B4B9D-5432-304F-94DE-806A3870BFCC}"/>
              </a:ext>
            </a:extLst>
          </p:cNvPr>
          <p:cNvSpPr txBox="1"/>
          <p:nvPr/>
        </p:nvSpPr>
        <p:spPr>
          <a:xfrm>
            <a:off x="288760" y="3950682"/>
            <a:ext cx="1427627" cy="461665"/>
          </a:xfrm>
          <a:prstGeom prst="rect">
            <a:avLst/>
          </a:prstGeom>
          <a:noFill/>
        </p:spPr>
        <p:txBody>
          <a:bodyPr wrap="square" rtlCol="0">
            <a:spAutoFit/>
          </a:bodyPr>
          <a:lstStyle/>
          <a:p>
            <a:pPr algn="ctr"/>
            <a:r>
              <a:rPr kumimoji="1" lang="ja-JP" altLang="en-US" sz="1200"/>
              <a:t>自主的滞在者</a:t>
            </a:r>
            <a:endParaRPr kumimoji="1" lang="en-US" altLang="ja-JP" sz="1200" dirty="0"/>
          </a:p>
          <a:p>
            <a:pPr algn="ctr"/>
            <a:r>
              <a:rPr kumimoji="1" lang="ja-JP" altLang="en-US" sz="1200"/>
              <a:t>支援センター</a:t>
            </a:r>
          </a:p>
        </p:txBody>
      </p:sp>
      <p:cxnSp>
        <p:nvCxnSpPr>
          <p:cNvPr id="44" name="カギ線コネクタ 43">
            <a:extLst>
              <a:ext uri="{FF2B5EF4-FFF2-40B4-BE49-F238E27FC236}">
                <a16:creationId xmlns:a16="http://schemas.microsoft.com/office/drawing/2014/main" id="{37891428-B22B-DE43-B45B-99D0B94A262A}"/>
              </a:ext>
            </a:extLst>
          </p:cNvPr>
          <p:cNvCxnSpPr>
            <a:cxnSpLocks/>
            <a:stCxn id="48" idx="2"/>
            <a:endCxn id="11" idx="1"/>
          </p:cNvCxnSpPr>
          <p:nvPr/>
        </p:nvCxnSpPr>
        <p:spPr>
          <a:xfrm rot="16200000" flipH="1">
            <a:off x="1230425" y="8371740"/>
            <a:ext cx="877840" cy="12797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1290216" y="9376489"/>
            <a:ext cx="679940" cy="230832"/>
          </a:xfrm>
          <a:prstGeom prst="rect">
            <a:avLst/>
          </a:prstGeom>
          <a:solidFill>
            <a:schemeClr val="bg1"/>
          </a:solidFill>
          <a:ln>
            <a:noFill/>
          </a:ln>
        </p:spPr>
        <p:txBody>
          <a:bodyPr wrap="square" rtlCol="0">
            <a:spAutoFit/>
          </a:bodyPr>
          <a:lstStyle/>
          <a:p>
            <a:pPr algn="ctr"/>
            <a:r>
              <a:rPr kumimoji="1" lang="ja-JP" altLang="en-US" sz="900"/>
              <a:t>電話連絡</a:t>
            </a:r>
            <a:endParaRPr kumimoji="1" lang="en-US" altLang="ja-JP" sz="900" dirty="0"/>
          </a:p>
        </p:txBody>
      </p:sp>
      <p:sp>
        <p:nvSpPr>
          <p:cNvPr id="48" name="角丸四角形 47">
            <a:extLst>
              <a:ext uri="{FF2B5EF4-FFF2-40B4-BE49-F238E27FC236}">
                <a16:creationId xmlns:a16="http://schemas.microsoft.com/office/drawing/2014/main" id="{79528ED9-AB93-AA40-A8C7-F1659F505966}"/>
              </a:ext>
            </a:extLst>
          </p:cNvPr>
          <p:cNvSpPr/>
          <p:nvPr/>
        </p:nvSpPr>
        <p:spPr>
          <a:xfrm>
            <a:off x="430231" y="8259876"/>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状況把握</a:t>
            </a:r>
          </a:p>
        </p:txBody>
      </p:sp>
      <p:cxnSp>
        <p:nvCxnSpPr>
          <p:cNvPr id="49" name="直線矢印コネクタ 48">
            <a:extLst>
              <a:ext uri="{FF2B5EF4-FFF2-40B4-BE49-F238E27FC236}">
                <a16:creationId xmlns:a16="http://schemas.microsoft.com/office/drawing/2014/main" id="{C7B64D40-D82C-BF4E-9D0A-0D51F6ECB131}"/>
              </a:ext>
            </a:extLst>
          </p:cNvPr>
          <p:cNvCxnSpPr>
            <a:cxnSpLocks/>
            <a:stCxn id="52" idx="1"/>
            <a:endCxn id="48" idx="3"/>
          </p:cNvCxnSpPr>
          <p:nvPr/>
        </p:nvCxnSpPr>
        <p:spPr>
          <a:xfrm flipH="1" flipV="1">
            <a:off x="1628706" y="8416287"/>
            <a:ext cx="682901" cy="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a:extLst>
              <a:ext uri="{FF2B5EF4-FFF2-40B4-BE49-F238E27FC236}">
                <a16:creationId xmlns:a16="http://schemas.microsoft.com/office/drawing/2014/main" id="{3A15DE4C-EBD2-B643-A3E9-4C0BDBCC2FFB}"/>
              </a:ext>
            </a:extLst>
          </p:cNvPr>
          <p:cNvSpPr/>
          <p:nvPr/>
        </p:nvSpPr>
        <p:spPr>
          <a:xfrm>
            <a:off x="738541" y="5838633"/>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2" name="スライド番号プレースホルダー 1">
            <a:extLst>
              <a:ext uri="{FF2B5EF4-FFF2-40B4-BE49-F238E27FC236}">
                <a16:creationId xmlns:a16="http://schemas.microsoft.com/office/drawing/2014/main" id="{3ECD3F35-F170-0F49-A809-EA89C2A74478}"/>
              </a:ext>
            </a:extLst>
          </p:cNvPr>
          <p:cNvSpPr>
            <a:spLocks noGrp="1"/>
          </p:cNvSpPr>
          <p:nvPr>
            <p:ph type="sldNum" sz="quarter" idx="12"/>
          </p:nvPr>
        </p:nvSpPr>
        <p:spPr/>
        <p:txBody>
          <a:bodyPr/>
          <a:lstStyle/>
          <a:p>
            <a:fld id="{D26F39CE-828E-974C-A2DD-8D56C23B278A}" type="slidenum">
              <a:rPr kumimoji="1" lang="ja-JP" altLang="en-US" smtClean="0"/>
              <a:t>30</a:t>
            </a:fld>
            <a:endParaRPr kumimoji="1" lang="ja-JP" altLang="en-US"/>
          </a:p>
        </p:txBody>
      </p:sp>
    </p:spTree>
    <p:extLst>
      <p:ext uri="{BB962C8B-B14F-4D97-AF65-F5344CB8AC3E}">
        <p14:creationId xmlns:p14="http://schemas.microsoft.com/office/powerpoint/2010/main" val="3052517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C7F2858-0900-ED4D-B9B1-C0B0821E05A7}"/>
              </a:ext>
            </a:extLst>
          </p:cNvPr>
          <p:cNvSpPr txBox="1"/>
          <p:nvPr/>
        </p:nvSpPr>
        <p:spPr>
          <a:xfrm>
            <a:off x="4536661" y="3950682"/>
            <a:ext cx="835670" cy="276999"/>
          </a:xfrm>
          <a:prstGeom prst="rect">
            <a:avLst/>
          </a:prstGeom>
          <a:noFill/>
        </p:spPr>
        <p:txBody>
          <a:bodyPr wrap="square" rtlCol="0">
            <a:spAutoFit/>
          </a:bodyPr>
          <a:lstStyle/>
          <a:p>
            <a:pPr algn="ctr"/>
            <a:r>
              <a:rPr kumimoji="1" lang="ja-JP" altLang="en-US" sz="1200"/>
              <a:t>滞在者</a:t>
            </a:r>
          </a:p>
        </p:txBody>
      </p:sp>
      <p:sp>
        <p:nvSpPr>
          <p:cNvPr id="4" name="角丸四角形 3">
            <a:extLst>
              <a:ext uri="{FF2B5EF4-FFF2-40B4-BE49-F238E27FC236}">
                <a16:creationId xmlns:a16="http://schemas.microsoft.com/office/drawing/2014/main" id="{CB657108-8EBD-974A-B575-F74EBAAAC7AF}"/>
              </a:ext>
            </a:extLst>
          </p:cNvPr>
          <p:cNvSpPr/>
          <p:nvPr/>
        </p:nvSpPr>
        <p:spPr>
          <a:xfrm>
            <a:off x="4270937" y="4267299"/>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連絡困難</a:t>
            </a:r>
          </a:p>
        </p:txBody>
      </p:sp>
      <p:pic>
        <p:nvPicPr>
          <p:cNvPr id="8" name="図 7">
            <a:extLst>
              <a:ext uri="{FF2B5EF4-FFF2-40B4-BE49-F238E27FC236}">
                <a16:creationId xmlns:a16="http://schemas.microsoft.com/office/drawing/2014/main" id="{A7F1D693-C673-9740-BBCF-CC40522BDBE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76520" y="7754032"/>
            <a:ext cx="618347" cy="618347"/>
          </a:xfrm>
          <a:prstGeom prst="rect">
            <a:avLst/>
          </a:prstGeom>
        </p:spPr>
      </p:pic>
      <p:sp>
        <p:nvSpPr>
          <p:cNvPr id="9" name="テキスト ボックス 8">
            <a:extLst>
              <a:ext uri="{FF2B5EF4-FFF2-40B4-BE49-F238E27FC236}">
                <a16:creationId xmlns:a16="http://schemas.microsoft.com/office/drawing/2014/main" id="{6B294B2B-997D-8749-8079-F21B96CEB25D}"/>
              </a:ext>
            </a:extLst>
          </p:cNvPr>
          <p:cNvSpPr txBox="1"/>
          <p:nvPr/>
        </p:nvSpPr>
        <p:spPr>
          <a:xfrm>
            <a:off x="5266703" y="7775873"/>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10" name="テキスト ボックス 9">
            <a:extLst>
              <a:ext uri="{FF2B5EF4-FFF2-40B4-BE49-F238E27FC236}">
                <a16:creationId xmlns:a16="http://schemas.microsoft.com/office/drawing/2014/main" id="{3FE1C9A8-69CA-D64D-8B16-99101175FD7C}"/>
              </a:ext>
            </a:extLst>
          </p:cNvPr>
          <p:cNvSpPr txBox="1"/>
          <p:nvPr/>
        </p:nvSpPr>
        <p:spPr>
          <a:xfrm>
            <a:off x="5323032" y="7967567"/>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sp>
        <p:nvSpPr>
          <p:cNvPr id="11" name="角丸四角形 10">
            <a:extLst>
              <a:ext uri="{FF2B5EF4-FFF2-40B4-BE49-F238E27FC236}">
                <a16:creationId xmlns:a16="http://schemas.microsoft.com/office/drawing/2014/main" id="{C58CCA89-02BE-A74A-8036-5B0D1B921CDA}"/>
              </a:ext>
            </a:extLst>
          </p:cNvPr>
          <p:cNvSpPr/>
          <p:nvPr/>
        </p:nvSpPr>
        <p:spPr>
          <a:xfrm>
            <a:off x="4776263" y="8420400"/>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受付</a:t>
            </a:r>
          </a:p>
        </p:txBody>
      </p:sp>
      <p:sp>
        <p:nvSpPr>
          <p:cNvPr id="23" name="角丸四角形 22">
            <a:extLst>
              <a:ext uri="{FF2B5EF4-FFF2-40B4-BE49-F238E27FC236}">
                <a16:creationId xmlns:a16="http://schemas.microsoft.com/office/drawing/2014/main" id="{9C04CE27-5A41-F249-8862-2B19248B727C}"/>
              </a:ext>
            </a:extLst>
          </p:cNvPr>
          <p:cNvSpPr/>
          <p:nvPr/>
        </p:nvSpPr>
        <p:spPr>
          <a:xfrm>
            <a:off x="2220595" y="4798020"/>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救急車要請</a:t>
            </a:r>
            <a:endParaRPr kumimoji="1" lang="ja-JP" altLang="en-US" sz="1200"/>
          </a:p>
        </p:txBody>
      </p:sp>
      <p:sp>
        <p:nvSpPr>
          <p:cNvPr id="30" name="角丸四角形 29">
            <a:extLst>
              <a:ext uri="{FF2B5EF4-FFF2-40B4-BE49-F238E27FC236}">
                <a16:creationId xmlns:a16="http://schemas.microsoft.com/office/drawing/2014/main" id="{0386F3FB-98B8-F74C-9183-86493401FB09}"/>
              </a:ext>
            </a:extLst>
          </p:cNvPr>
          <p:cNvSpPr/>
          <p:nvPr/>
        </p:nvSpPr>
        <p:spPr>
          <a:xfrm>
            <a:off x="4270937" y="5874008"/>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a:t>
            </a:r>
            <a:endParaRPr kumimoji="1" lang="ja-JP" altLang="en-US" sz="1200"/>
          </a:p>
        </p:txBody>
      </p:sp>
      <p:cxnSp>
        <p:nvCxnSpPr>
          <p:cNvPr id="31" name="直線矢印コネクタ 30">
            <a:extLst>
              <a:ext uri="{FF2B5EF4-FFF2-40B4-BE49-F238E27FC236}">
                <a16:creationId xmlns:a16="http://schemas.microsoft.com/office/drawing/2014/main" id="{D1BF3B07-C6C9-8B43-98CF-DC90F7E96B15}"/>
              </a:ext>
            </a:extLst>
          </p:cNvPr>
          <p:cNvCxnSpPr>
            <a:cxnSpLocks/>
            <a:stCxn id="23" idx="2"/>
            <a:endCxn id="45" idx="0"/>
          </p:cNvCxnSpPr>
          <p:nvPr/>
        </p:nvCxnSpPr>
        <p:spPr>
          <a:xfrm>
            <a:off x="2990616" y="5110841"/>
            <a:ext cx="0" cy="257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FC0A1B22-063F-FC4E-9F87-19BCFFE74B7B}"/>
              </a:ext>
            </a:extLst>
          </p:cNvPr>
          <p:cNvSpPr/>
          <p:nvPr/>
        </p:nvSpPr>
        <p:spPr>
          <a:xfrm>
            <a:off x="4270937" y="6896692"/>
            <a:ext cx="1540042"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指定医療機関</a:t>
            </a:r>
          </a:p>
        </p:txBody>
      </p:sp>
      <p:cxnSp>
        <p:nvCxnSpPr>
          <p:cNvPr id="36" name="直線矢印コネクタ 35">
            <a:extLst>
              <a:ext uri="{FF2B5EF4-FFF2-40B4-BE49-F238E27FC236}">
                <a16:creationId xmlns:a16="http://schemas.microsoft.com/office/drawing/2014/main" id="{DB4BF1E0-B876-6641-9994-89E780D0E9D0}"/>
              </a:ext>
            </a:extLst>
          </p:cNvPr>
          <p:cNvCxnSpPr>
            <a:cxnSpLocks/>
            <a:stCxn id="30" idx="2"/>
            <a:endCxn id="35" idx="0"/>
          </p:cNvCxnSpPr>
          <p:nvPr/>
        </p:nvCxnSpPr>
        <p:spPr>
          <a:xfrm>
            <a:off x="5040958" y="6186829"/>
            <a:ext cx="0" cy="70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図 40">
            <a:extLst>
              <a:ext uri="{FF2B5EF4-FFF2-40B4-BE49-F238E27FC236}">
                <a16:creationId xmlns:a16="http://schemas.microsoft.com/office/drawing/2014/main" id="{3F30F5C4-7622-7946-96A0-2AA88FAC54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20603" y="3133611"/>
            <a:ext cx="1026983" cy="772227"/>
          </a:xfrm>
          <a:prstGeom prst="rect">
            <a:avLst/>
          </a:prstGeom>
        </p:spPr>
      </p:pic>
      <p:sp>
        <p:nvSpPr>
          <p:cNvPr id="42" name="テキスト ボックス 41">
            <a:extLst>
              <a:ext uri="{FF2B5EF4-FFF2-40B4-BE49-F238E27FC236}">
                <a16:creationId xmlns:a16="http://schemas.microsoft.com/office/drawing/2014/main" id="{67688CA8-53E4-774E-BD7D-DDC556C62953}"/>
              </a:ext>
            </a:extLst>
          </p:cNvPr>
          <p:cNvSpPr txBox="1"/>
          <p:nvPr/>
        </p:nvSpPr>
        <p:spPr>
          <a:xfrm>
            <a:off x="2575827" y="3950682"/>
            <a:ext cx="835670" cy="461665"/>
          </a:xfrm>
          <a:prstGeom prst="rect">
            <a:avLst/>
          </a:prstGeom>
          <a:noFill/>
        </p:spPr>
        <p:txBody>
          <a:bodyPr wrap="square" rtlCol="0">
            <a:spAutoFit/>
          </a:bodyPr>
          <a:lstStyle/>
          <a:p>
            <a:pPr algn="ctr"/>
            <a:r>
              <a:rPr kumimoji="1" lang="ja-JP" altLang="en-US" sz="1200"/>
              <a:t>フロント</a:t>
            </a:r>
            <a:endParaRPr kumimoji="1" lang="en-US" altLang="ja-JP" sz="1200" dirty="0"/>
          </a:p>
          <a:p>
            <a:pPr algn="ctr"/>
            <a:r>
              <a:rPr lang="ja-JP" altLang="en-US" sz="1200"/>
              <a:t>スタッフ</a:t>
            </a:r>
            <a:endParaRPr kumimoji="1" lang="ja-JP" altLang="en-US" sz="1200"/>
          </a:p>
        </p:txBody>
      </p:sp>
      <p:sp>
        <p:nvSpPr>
          <p:cNvPr id="45" name="角丸四角形 44">
            <a:extLst>
              <a:ext uri="{FF2B5EF4-FFF2-40B4-BE49-F238E27FC236}">
                <a16:creationId xmlns:a16="http://schemas.microsoft.com/office/drawing/2014/main" id="{3FDAE6B9-2E81-C544-9F29-971BEBA26DBE}"/>
              </a:ext>
            </a:extLst>
          </p:cNvPr>
          <p:cNvSpPr/>
          <p:nvPr/>
        </p:nvSpPr>
        <p:spPr>
          <a:xfrm>
            <a:off x="2477124" y="5368681"/>
            <a:ext cx="1026984"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t>救急車発見</a:t>
            </a:r>
            <a:endParaRPr kumimoji="1" lang="ja-JP" altLang="en-US" sz="1200"/>
          </a:p>
        </p:txBody>
      </p:sp>
      <p:cxnSp>
        <p:nvCxnSpPr>
          <p:cNvPr id="47" name="カギ線コネクタ 46">
            <a:extLst>
              <a:ext uri="{FF2B5EF4-FFF2-40B4-BE49-F238E27FC236}">
                <a16:creationId xmlns:a16="http://schemas.microsoft.com/office/drawing/2014/main" id="{00EE99B5-62F1-6547-B52E-2DDC087777F8}"/>
              </a:ext>
            </a:extLst>
          </p:cNvPr>
          <p:cNvCxnSpPr>
            <a:cxnSpLocks/>
            <a:stCxn id="45" idx="3"/>
            <a:endCxn id="30" idx="1"/>
          </p:cNvCxnSpPr>
          <p:nvPr/>
        </p:nvCxnSpPr>
        <p:spPr>
          <a:xfrm>
            <a:off x="3504108" y="5525092"/>
            <a:ext cx="766829" cy="50532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7A235500-BE49-1B46-8DEC-11FFC7303366}"/>
              </a:ext>
            </a:extLst>
          </p:cNvPr>
          <p:cNvSpPr txBox="1"/>
          <p:nvPr/>
        </p:nvSpPr>
        <p:spPr>
          <a:xfrm>
            <a:off x="3577693" y="5435224"/>
            <a:ext cx="679940" cy="230832"/>
          </a:xfrm>
          <a:prstGeom prst="rect">
            <a:avLst/>
          </a:prstGeom>
          <a:solidFill>
            <a:schemeClr val="bg1"/>
          </a:solidFill>
          <a:ln>
            <a:noFill/>
          </a:ln>
        </p:spPr>
        <p:txBody>
          <a:bodyPr wrap="square" rtlCol="0">
            <a:spAutoFit/>
          </a:bodyPr>
          <a:lstStyle/>
          <a:p>
            <a:pPr algn="ctr"/>
            <a:r>
              <a:rPr kumimoji="1" lang="ja-JP" altLang="en-US" sz="900"/>
              <a:t>案内</a:t>
            </a:r>
            <a:endParaRPr kumimoji="1" lang="en-US" altLang="ja-JP" sz="900" dirty="0"/>
          </a:p>
        </p:txBody>
      </p:sp>
      <p:sp>
        <p:nvSpPr>
          <p:cNvPr id="52" name="角丸四角形 51">
            <a:extLst>
              <a:ext uri="{FF2B5EF4-FFF2-40B4-BE49-F238E27FC236}">
                <a16:creationId xmlns:a16="http://schemas.microsoft.com/office/drawing/2014/main" id="{9D704171-E861-1D4C-A768-0DFF7AA02566}"/>
              </a:ext>
            </a:extLst>
          </p:cNvPr>
          <p:cNvSpPr/>
          <p:nvPr/>
        </p:nvSpPr>
        <p:spPr>
          <a:xfrm>
            <a:off x="2311607" y="7264362"/>
            <a:ext cx="1358018" cy="5654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支援センター</a:t>
            </a:r>
            <a:endParaRPr kumimoji="1" lang="en-US" altLang="ja-JP" sz="1200" dirty="0"/>
          </a:p>
          <a:p>
            <a:pPr algn="ctr"/>
            <a:r>
              <a:rPr lang="ja-JP" altLang="en-US" sz="1200"/>
              <a:t>連絡</a:t>
            </a:r>
            <a:endParaRPr kumimoji="1" lang="ja-JP" altLang="en-US" sz="1200"/>
          </a:p>
        </p:txBody>
      </p:sp>
      <p:sp>
        <p:nvSpPr>
          <p:cNvPr id="57" name="角丸四角形 56">
            <a:extLst>
              <a:ext uri="{FF2B5EF4-FFF2-40B4-BE49-F238E27FC236}">
                <a16:creationId xmlns:a16="http://schemas.microsoft.com/office/drawing/2014/main" id="{673D4380-47BA-8E4D-955A-1D84FF271365}"/>
              </a:ext>
            </a:extLst>
          </p:cNvPr>
          <p:cNvSpPr/>
          <p:nvPr/>
        </p:nvSpPr>
        <p:spPr>
          <a:xfrm>
            <a:off x="2391379" y="6559808"/>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入館経路消毒</a:t>
            </a:r>
          </a:p>
        </p:txBody>
      </p:sp>
      <p:cxnSp>
        <p:nvCxnSpPr>
          <p:cNvPr id="59" name="直線矢印コネクタ 58">
            <a:extLst>
              <a:ext uri="{FF2B5EF4-FFF2-40B4-BE49-F238E27FC236}">
                <a16:creationId xmlns:a16="http://schemas.microsoft.com/office/drawing/2014/main" id="{59301447-1D64-C74F-92F7-FA1F84707467}"/>
              </a:ext>
            </a:extLst>
          </p:cNvPr>
          <p:cNvCxnSpPr>
            <a:cxnSpLocks/>
          </p:cNvCxnSpPr>
          <p:nvPr/>
        </p:nvCxnSpPr>
        <p:spPr>
          <a:xfrm>
            <a:off x="2990616" y="5681502"/>
            <a:ext cx="1" cy="878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C53E9F6C-BC11-B742-A121-6F665A22F35F}"/>
              </a:ext>
            </a:extLst>
          </p:cNvPr>
          <p:cNvCxnSpPr>
            <a:cxnSpLocks/>
            <a:endCxn id="52" idx="0"/>
          </p:cNvCxnSpPr>
          <p:nvPr/>
        </p:nvCxnSpPr>
        <p:spPr>
          <a:xfrm flipH="1">
            <a:off x="2990616" y="6872629"/>
            <a:ext cx="2" cy="39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コンテンツ プレースホルダー 2">
            <a:extLst>
              <a:ext uri="{FF2B5EF4-FFF2-40B4-BE49-F238E27FC236}">
                <a16:creationId xmlns:a16="http://schemas.microsoft.com/office/drawing/2014/main" id="{2D8B1401-E318-664F-A6E8-A60A7491166B}"/>
              </a:ext>
            </a:extLst>
          </p:cNvPr>
          <p:cNvSpPr txBox="1">
            <a:spLocks/>
          </p:cNvSpPr>
          <p:nvPr/>
        </p:nvSpPr>
        <p:spPr>
          <a:xfrm>
            <a:off x="471487" y="2701206"/>
            <a:ext cx="6190570" cy="315284"/>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200" b="1"/>
              <a:t>ケース</a:t>
            </a:r>
            <a:r>
              <a:rPr lang="en-US" altLang="ja-JP" sz="1200" b="1" dirty="0"/>
              <a:t>3</a:t>
            </a:r>
            <a:r>
              <a:rPr lang="ja-JP" altLang="en-US" sz="1200" b="1"/>
              <a:t>  滞在者自身で要請が困難な場合。</a:t>
            </a:r>
            <a:endParaRPr lang="en-US" altLang="ja-JP" sz="1200" b="1" dirty="0"/>
          </a:p>
        </p:txBody>
      </p:sp>
      <p:pic>
        <p:nvPicPr>
          <p:cNvPr id="40" name="図 39">
            <a:extLst>
              <a:ext uri="{FF2B5EF4-FFF2-40B4-BE49-F238E27FC236}">
                <a16:creationId xmlns:a16="http://schemas.microsoft.com/office/drawing/2014/main" id="{89D50222-FE39-3F40-A39C-2E669C7D330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2036" y="3089330"/>
            <a:ext cx="618347" cy="618347"/>
          </a:xfrm>
          <a:prstGeom prst="rect">
            <a:avLst/>
          </a:prstGeom>
        </p:spPr>
      </p:pic>
      <p:sp>
        <p:nvSpPr>
          <p:cNvPr id="43" name="テキスト ボックス 42">
            <a:extLst>
              <a:ext uri="{FF2B5EF4-FFF2-40B4-BE49-F238E27FC236}">
                <a16:creationId xmlns:a16="http://schemas.microsoft.com/office/drawing/2014/main" id="{B69B4B9D-5432-304F-94DE-806A3870BFCC}"/>
              </a:ext>
            </a:extLst>
          </p:cNvPr>
          <p:cNvSpPr txBox="1"/>
          <p:nvPr/>
        </p:nvSpPr>
        <p:spPr>
          <a:xfrm>
            <a:off x="288760" y="3950682"/>
            <a:ext cx="1427627" cy="461665"/>
          </a:xfrm>
          <a:prstGeom prst="rect">
            <a:avLst/>
          </a:prstGeom>
          <a:noFill/>
        </p:spPr>
        <p:txBody>
          <a:bodyPr wrap="square" rtlCol="0">
            <a:spAutoFit/>
          </a:bodyPr>
          <a:lstStyle/>
          <a:p>
            <a:pPr algn="ctr"/>
            <a:r>
              <a:rPr kumimoji="1" lang="ja-JP" altLang="en-US" sz="1200"/>
              <a:t>自主的滞在者</a:t>
            </a:r>
            <a:endParaRPr kumimoji="1" lang="en-US" altLang="ja-JP" sz="1200" dirty="0"/>
          </a:p>
          <a:p>
            <a:pPr algn="ctr"/>
            <a:r>
              <a:rPr kumimoji="1" lang="ja-JP" altLang="en-US" sz="1200"/>
              <a:t>支援センター</a:t>
            </a:r>
          </a:p>
        </p:txBody>
      </p:sp>
      <p:cxnSp>
        <p:nvCxnSpPr>
          <p:cNvPr id="44" name="カギ線コネクタ 43">
            <a:extLst>
              <a:ext uri="{FF2B5EF4-FFF2-40B4-BE49-F238E27FC236}">
                <a16:creationId xmlns:a16="http://schemas.microsoft.com/office/drawing/2014/main" id="{37891428-B22B-DE43-B45B-99D0B94A262A}"/>
              </a:ext>
            </a:extLst>
          </p:cNvPr>
          <p:cNvCxnSpPr>
            <a:cxnSpLocks/>
            <a:stCxn id="48" idx="2"/>
            <a:endCxn id="11" idx="1"/>
          </p:cNvCxnSpPr>
          <p:nvPr/>
        </p:nvCxnSpPr>
        <p:spPr>
          <a:xfrm rot="16200000" flipH="1">
            <a:off x="2463946" y="6264494"/>
            <a:ext cx="877840" cy="3746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21F2822B-67EE-E547-AE72-ABAE5876F862}"/>
              </a:ext>
            </a:extLst>
          </p:cNvPr>
          <p:cNvSpPr txBox="1"/>
          <p:nvPr/>
        </p:nvSpPr>
        <p:spPr>
          <a:xfrm>
            <a:off x="2420603" y="8461394"/>
            <a:ext cx="679940" cy="230832"/>
          </a:xfrm>
          <a:prstGeom prst="rect">
            <a:avLst/>
          </a:prstGeom>
          <a:solidFill>
            <a:schemeClr val="bg1"/>
          </a:solidFill>
          <a:ln>
            <a:noFill/>
          </a:ln>
        </p:spPr>
        <p:txBody>
          <a:bodyPr wrap="square" rtlCol="0">
            <a:spAutoFit/>
          </a:bodyPr>
          <a:lstStyle/>
          <a:p>
            <a:pPr algn="ctr"/>
            <a:r>
              <a:rPr kumimoji="1" lang="ja-JP" altLang="en-US" sz="900"/>
              <a:t>電話連絡　</a:t>
            </a:r>
            <a:endParaRPr kumimoji="1" lang="en-US" altLang="ja-JP" sz="900" dirty="0"/>
          </a:p>
        </p:txBody>
      </p:sp>
      <p:sp>
        <p:nvSpPr>
          <p:cNvPr id="48" name="角丸四角形 47">
            <a:extLst>
              <a:ext uri="{FF2B5EF4-FFF2-40B4-BE49-F238E27FC236}">
                <a16:creationId xmlns:a16="http://schemas.microsoft.com/office/drawing/2014/main" id="{79528ED9-AB93-AA40-A8C7-F1659F505966}"/>
              </a:ext>
            </a:extLst>
          </p:cNvPr>
          <p:cNvSpPr/>
          <p:nvPr/>
        </p:nvSpPr>
        <p:spPr>
          <a:xfrm>
            <a:off x="430231" y="7386150"/>
            <a:ext cx="1198475" cy="3128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t>状況把握</a:t>
            </a:r>
          </a:p>
        </p:txBody>
      </p:sp>
      <p:cxnSp>
        <p:nvCxnSpPr>
          <p:cNvPr id="49" name="直線矢印コネクタ 48">
            <a:extLst>
              <a:ext uri="{FF2B5EF4-FFF2-40B4-BE49-F238E27FC236}">
                <a16:creationId xmlns:a16="http://schemas.microsoft.com/office/drawing/2014/main" id="{C7B64D40-D82C-BF4E-9D0A-0D51F6ECB131}"/>
              </a:ext>
            </a:extLst>
          </p:cNvPr>
          <p:cNvCxnSpPr>
            <a:cxnSpLocks/>
            <a:stCxn id="52" idx="1"/>
            <a:endCxn id="48" idx="3"/>
          </p:cNvCxnSpPr>
          <p:nvPr/>
        </p:nvCxnSpPr>
        <p:spPr>
          <a:xfrm flipH="1" flipV="1">
            <a:off x="1628706" y="7542561"/>
            <a:ext cx="682901" cy="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図 31">
            <a:extLst>
              <a:ext uri="{FF2B5EF4-FFF2-40B4-BE49-F238E27FC236}">
                <a16:creationId xmlns:a16="http://schemas.microsoft.com/office/drawing/2014/main" id="{FC1C934D-7475-1041-9C3B-B7F774FB48E5}"/>
              </a:ext>
            </a:extLst>
          </p:cNvPr>
          <p:cNvPicPr>
            <a:picLocks noChangeAspect="1"/>
          </p:cNvPicPr>
          <p:nvPr/>
        </p:nvPicPr>
        <p:blipFill>
          <a:blip r:embed="rId4"/>
          <a:stretch>
            <a:fillRect/>
          </a:stretch>
        </p:blipFill>
        <p:spPr>
          <a:xfrm>
            <a:off x="4395696" y="3184561"/>
            <a:ext cx="1117600" cy="762000"/>
          </a:xfrm>
          <a:prstGeom prst="rect">
            <a:avLst/>
          </a:prstGeom>
        </p:spPr>
      </p:pic>
      <p:cxnSp>
        <p:nvCxnSpPr>
          <p:cNvPr id="37" name="カギ線コネクタ 36">
            <a:extLst>
              <a:ext uri="{FF2B5EF4-FFF2-40B4-BE49-F238E27FC236}">
                <a16:creationId xmlns:a16="http://schemas.microsoft.com/office/drawing/2014/main" id="{1A269A7A-B5AF-7C40-AC52-708B716A7FC4}"/>
              </a:ext>
            </a:extLst>
          </p:cNvPr>
          <p:cNvCxnSpPr>
            <a:cxnSpLocks/>
            <a:stCxn id="4" idx="1"/>
            <a:endCxn id="23" idx="0"/>
          </p:cNvCxnSpPr>
          <p:nvPr/>
        </p:nvCxnSpPr>
        <p:spPr>
          <a:xfrm rot="10800000" flipV="1">
            <a:off x="2990617" y="4423710"/>
            <a:ext cx="1280321" cy="3743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A5479B5E-47E9-9440-BD60-701085F55BCB}"/>
              </a:ext>
            </a:extLst>
          </p:cNvPr>
          <p:cNvSpPr txBox="1"/>
          <p:nvPr/>
        </p:nvSpPr>
        <p:spPr>
          <a:xfrm>
            <a:off x="3577693" y="4313901"/>
            <a:ext cx="679940" cy="230832"/>
          </a:xfrm>
          <a:prstGeom prst="rect">
            <a:avLst/>
          </a:prstGeom>
          <a:solidFill>
            <a:schemeClr val="bg1"/>
          </a:solidFill>
          <a:ln>
            <a:noFill/>
          </a:ln>
        </p:spPr>
        <p:txBody>
          <a:bodyPr wrap="square" rtlCol="0">
            <a:spAutoFit/>
          </a:bodyPr>
          <a:lstStyle/>
          <a:p>
            <a:pPr algn="ctr"/>
            <a:r>
              <a:rPr kumimoji="1" lang="ja-JP" altLang="en-US" sz="900"/>
              <a:t>発見</a:t>
            </a:r>
            <a:endParaRPr kumimoji="1" lang="en-US" altLang="ja-JP" sz="900" dirty="0"/>
          </a:p>
        </p:txBody>
      </p:sp>
      <p:pic>
        <p:nvPicPr>
          <p:cNvPr id="53" name="図 52">
            <a:extLst>
              <a:ext uri="{FF2B5EF4-FFF2-40B4-BE49-F238E27FC236}">
                <a16:creationId xmlns:a16="http://schemas.microsoft.com/office/drawing/2014/main" id="{766A97BA-4B69-2D42-A34A-2CF87D53ADB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8673" y="8246456"/>
            <a:ext cx="660710" cy="660710"/>
          </a:xfrm>
          <a:prstGeom prst="rect">
            <a:avLst/>
          </a:prstGeom>
        </p:spPr>
      </p:pic>
      <p:sp>
        <p:nvSpPr>
          <p:cNvPr id="54" name="テキスト ボックス 53">
            <a:extLst>
              <a:ext uri="{FF2B5EF4-FFF2-40B4-BE49-F238E27FC236}">
                <a16:creationId xmlns:a16="http://schemas.microsoft.com/office/drawing/2014/main" id="{363D35A7-041A-534A-91E6-4FD6E4EBC83A}"/>
              </a:ext>
            </a:extLst>
          </p:cNvPr>
          <p:cNvSpPr txBox="1"/>
          <p:nvPr/>
        </p:nvSpPr>
        <p:spPr>
          <a:xfrm>
            <a:off x="-96693" y="7934716"/>
            <a:ext cx="1295618" cy="276999"/>
          </a:xfrm>
          <a:prstGeom prst="rect">
            <a:avLst/>
          </a:prstGeom>
          <a:noFill/>
          <a:ln>
            <a:noFill/>
          </a:ln>
        </p:spPr>
        <p:txBody>
          <a:bodyPr wrap="square" rtlCol="0">
            <a:spAutoFit/>
          </a:bodyPr>
          <a:lstStyle/>
          <a:p>
            <a:pPr algn="ctr"/>
            <a:r>
              <a:rPr kumimoji="1" lang="ja-JP" altLang="en-US" sz="1200"/>
              <a:t>契約法人</a:t>
            </a:r>
            <a:endParaRPr kumimoji="1" lang="en-US" altLang="ja-JP" sz="1200" dirty="0"/>
          </a:p>
        </p:txBody>
      </p:sp>
      <p:cxnSp>
        <p:nvCxnSpPr>
          <p:cNvPr id="55" name="カギ線コネクタ 54">
            <a:extLst>
              <a:ext uri="{FF2B5EF4-FFF2-40B4-BE49-F238E27FC236}">
                <a16:creationId xmlns:a16="http://schemas.microsoft.com/office/drawing/2014/main" id="{D0EBB826-E34E-BD4D-B47F-973C561504A9}"/>
              </a:ext>
            </a:extLst>
          </p:cNvPr>
          <p:cNvCxnSpPr>
            <a:cxnSpLocks/>
            <a:stCxn id="48" idx="2"/>
            <a:endCxn id="53" idx="3"/>
          </p:cNvCxnSpPr>
          <p:nvPr/>
        </p:nvCxnSpPr>
        <p:spPr>
          <a:xfrm rot="5400000">
            <a:off x="510506" y="8057848"/>
            <a:ext cx="877840" cy="1600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3B1A69EA-2DBC-564C-9A76-52B59BC08164}"/>
              </a:ext>
            </a:extLst>
          </p:cNvPr>
          <p:cNvSpPr/>
          <p:nvPr/>
        </p:nvSpPr>
        <p:spPr>
          <a:xfrm>
            <a:off x="759555" y="5223151"/>
            <a:ext cx="1627362" cy="59833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latin typeface="+mj-ea"/>
                <a:ea typeface="+mj-ea"/>
              </a:rPr>
              <a:t>Class V</a:t>
            </a:r>
            <a:r>
              <a:rPr lang="ja-JP" altLang="en-US" sz="1000">
                <a:latin typeface="+mj-ea"/>
                <a:ea typeface="+mj-ea"/>
              </a:rPr>
              <a:t>経路を</a:t>
            </a:r>
            <a:endParaRPr lang="en-US" altLang="ja-JP" sz="1000" dirty="0">
              <a:latin typeface="+mj-ea"/>
              <a:ea typeface="+mj-ea"/>
            </a:endParaRPr>
          </a:p>
          <a:p>
            <a:pPr algn="ctr"/>
            <a:r>
              <a:rPr lang="ja-JP" altLang="en-US" sz="1000">
                <a:latin typeface="+mj-ea"/>
                <a:ea typeface="+mj-ea"/>
              </a:rPr>
              <a:t>誘導すること</a:t>
            </a:r>
            <a:endParaRPr kumimoji="1" lang="ja-JP" altLang="en-US" sz="1000">
              <a:latin typeface="+mj-ea"/>
              <a:ea typeface="+mj-ea"/>
            </a:endParaRPr>
          </a:p>
        </p:txBody>
      </p:sp>
      <p:sp>
        <p:nvSpPr>
          <p:cNvPr id="2" name="スライド番号プレースホルダー 1">
            <a:extLst>
              <a:ext uri="{FF2B5EF4-FFF2-40B4-BE49-F238E27FC236}">
                <a16:creationId xmlns:a16="http://schemas.microsoft.com/office/drawing/2014/main" id="{A64A6009-D320-DA4D-A16C-8D796CA7256D}"/>
              </a:ext>
            </a:extLst>
          </p:cNvPr>
          <p:cNvSpPr>
            <a:spLocks noGrp="1"/>
          </p:cNvSpPr>
          <p:nvPr>
            <p:ph type="sldNum" sz="quarter" idx="12"/>
          </p:nvPr>
        </p:nvSpPr>
        <p:spPr/>
        <p:txBody>
          <a:bodyPr/>
          <a:lstStyle/>
          <a:p>
            <a:fld id="{D26F39CE-828E-974C-A2DD-8D56C23B278A}" type="slidenum">
              <a:rPr kumimoji="1" lang="ja-JP" altLang="en-US" smtClean="0"/>
              <a:t>31</a:t>
            </a:fld>
            <a:endParaRPr kumimoji="1" lang="ja-JP" altLang="en-US"/>
          </a:p>
        </p:txBody>
      </p:sp>
    </p:spTree>
    <p:extLst>
      <p:ext uri="{BB962C8B-B14F-4D97-AF65-F5344CB8AC3E}">
        <p14:creationId xmlns:p14="http://schemas.microsoft.com/office/powerpoint/2010/main" val="3125302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4B8219-B8FF-054E-8BDA-C4A169051FA1}"/>
              </a:ext>
            </a:extLst>
          </p:cNvPr>
          <p:cNvSpPr>
            <a:spLocks noGrp="1"/>
          </p:cNvSpPr>
          <p:nvPr>
            <p:ph type="title"/>
          </p:nvPr>
        </p:nvSpPr>
        <p:spPr/>
        <p:txBody>
          <a:bodyPr/>
          <a:lstStyle/>
          <a:p>
            <a:r>
              <a:rPr lang="en-US" altLang="ja-JP" dirty="0"/>
              <a:t>9. </a:t>
            </a:r>
            <a:r>
              <a:rPr lang="ja-JP" altLang="en-US"/>
              <a:t>情報一覧</a:t>
            </a:r>
            <a:endParaRPr kumimoji="1" lang="ja-JP" altLang="en-US"/>
          </a:p>
        </p:txBody>
      </p:sp>
      <p:sp>
        <p:nvSpPr>
          <p:cNvPr id="3" name="コンテンツ プレースホルダー 2">
            <a:extLst>
              <a:ext uri="{FF2B5EF4-FFF2-40B4-BE49-F238E27FC236}">
                <a16:creationId xmlns:a16="http://schemas.microsoft.com/office/drawing/2014/main" id="{D753EB65-492C-8649-8008-6DAD39953097}"/>
              </a:ext>
            </a:extLst>
          </p:cNvPr>
          <p:cNvSpPr>
            <a:spLocks noGrp="1"/>
          </p:cNvSpPr>
          <p:nvPr>
            <p:ph sz="half" idx="1"/>
          </p:nvPr>
        </p:nvSpPr>
        <p:spPr>
          <a:xfrm>
            <a:off x="471488" y="2637436"/>
            <a:ext cx="5915024" cy="6286274"/>
          </a:xfrm>
        </p:spPr>
        <p:txBody>
          <a:bodyPr/>
          <a:lstStyle/>
          <a:p>
            <a:pPr marL="0" indent="0">
              <a:buNone/>
            </a:pPr>
            <a:r>
              <a:rPr lang="ja-JP" altLang="en-US"/>
              <a:t>厚生労働省</a:t>
            </a:r>
            <a:br>
              <a:rPr lang="en-US" altLang="ja-JP" dirty="0"/>
            </a:br>
            <a:r>
              <a:rPr lang="ja-JP" altLang="en-US"/>
              <a:t>新型コロナウィルス感染症について</a:t>
            </a:r>
            <a:endParaRPr lang="en-US" altLang="ja-JP" dirty="0"/>
          </a:p>
          <a:p>
            <a:pPr marL="0" indent="0">
              <a:buNone/>
            </a:pPr>
            <a:r>
              <a:rPr lang="en-US" altLang="ja-JP" dirty="0">
                <a:hlinkClick r:id="rId2"/>
              </a:rPr>
              <a:t>https://www.mhlw.go.jp/stf/seisakunitsuite/bunya/0000164708_00001.html</a:t>
            </a:r>
            <a:endParaRPr lang="en-US" altLang="ja-JP" dirty="0"/>
          </a:p>
          <a:p>
            <a:pPr marL="0" indent="0">
              <a:buNone/>
            </a:pPr>
            <a:endParaRPr lang="en-US" altLang="ja-JP" dirty="0"/>
          </a:p>
          <a:p>
            <a:pPr marL="0" indent="0">
              <a:buNone/>
            </a:pPr>
            <a:endParaRPr lang="en-US" altLang="ja-JP" dirty="0"/>
          </a:p>
          <a:p>
            <a:pPr marL="0" indent="0">
              <a:buNone/>
            </a:pPr>
            <a:r>
              <a:rPr lang="ja-JP" altLang="en-US"/>
              <a:t>内閣官房</a:t>
            </a:r>
            <a:endParaRPr lang="en-US" altLang="ja-JP" dirty="0"/>
          </a:p>
          <a:p>
            <a:pPr marL="0" indent="0">
              <a:buNone/>
            </a:pPr>
            <a:r>
              <a:rPr lang="ja-JP" altLang="en-US"/>
              <a:t>新型コロナウィルス感染症対策</a:t>
            </a:r>
            <a:endParaRPr lang="en-US" altLang="ja-JP" dirty="0"/>
          </a:p>
          <a:p>
            <a:pPr marL="0" indent="0">
              <a:buNone/>
            </a:pPr>
            <a:r>
              <a:rPr lang="en-US" altLang="ja-JP" dirty="0">
                <a:hlinkClick r:id="rId3"/>
              </a:rPr>
              <a:t>https://www.cas.go.jp/jp/influenza/novel_coronavirus.html</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p:txBody>
      </p:sp>
      <p:sp>
        <p:nvSpPr>
          <p:cNvPr id="4" name="スライド番号プレースホルダー 3">
            <a:extLst>
              <a:ext uri="{FF2B5EF4-FFF2-40B4-BE49-F238E27FC236}">
                <a16:creationId xmlns:a16="http://schemas.microsoft.com/office/drawing/2014/main" id="{56430209-9F65-3D49-9DF9-28968152A32F}"/>
              </a:ext>
            </a:extLst>
          </p:cNvPr>
          <p:cNvSpPr>
            <a:spLocks noGrp="1"/>
          </p:cNvSpPr>
          <p:nvPr>
            <p:ph type="sldNum" sz="quarter" idx="12"/>
          </p:nvPr>
        </p:nvSpPr>
        <p:spPr/>
        <p:txBody>
          <a:bodyPr/>
          <a:lstStyle/>
          <a:p>
            <a:fld id="{D26F39CE-828E-974C-A2DD-8D56C23B278A}" type="slidenum">
              <a:rPr kumimoji="1" lang="ja-JP" altLang="en-US" smtClean="0"/>
              <a:t>32</a:t>
            </a:fld>
            <a:endParaRPr kumimoji="1" lang="ja-JP" altLang="en-US"/>
          </a:p>
        </p:txBody>
      </p:sp>
    </p:spTree>
    <p:extLst>
      <p:ext uri="{BB962C8B-B14F-4D97-AF65-F5344CB8AC3E}">
        <p14:creationId xmlns:p14="http://schemas.microsoft.com/office/powerpoint/2010/main" val="3510541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85B5AFFD-2440-0743-946B-1E319BE1A9AA}"/>
              </a:ext>
            </a:extLst>
          </p:cNvPr>
          <p:cNvSpPr>
            <a:spLocks noGrp="1"/>
          </p:cNvSpPr>
          <p:nvPr>
            <p:ph type="sldNum" sz="quarter" idx="12"/>
          </p:nvPr>
        </p:nvSpPr>
        <p:spPr/>
        <p:txBody>
          <a:bodyPr/>
          <a:lstStyle/>
          <a:p>
            <a:r>
              <a:rPr lang="en-US" altLang="ja-JP"/>
              <a:t>-</a:t>
            </a:r>
            <a:fld id="{D26F39CE-828E-974C-A2DD-8D56C23B278A}" type="slidenum">
              <a:rPr lang="ja-JP" altLang="en-US" smtClean="0"/>
              <a:pPr/>
              <a:t>33</a:t>
            </a:fld>
            <a:r>
              <a:rPr lang="en-US" altLang="ja-JP"/>
              <a:t>-</a:t>
            </a:r>
            <a:endParaRPr lang="ja-JP" altLang="en-US"/>
          </a:p>
        </p:txBody>
      </p:sp>
      <p:pic>
        <p:nvPicPr>
          <p:cNvPr id="6" name="図 5">
            <a:extLst>
              <a:ext uri="{FF2B5EF4-FFF2-40B4-BE49-F238E27FC236}">
                <a16:creationId xmlns:a16="http://schemas.microsoft.com/office/drawing/2014/main" id="{D71B7083-395E-7E4A-BA48-3A6A3E5C3BD2}"/>
              </a:ext>
            </a:extLst>
          </p:cNvPr>
          <p:cNvPicPr>
            <a:picLocks noChangeAspect="1"/>
          </p:cNvPicPr>
          <p:nvPr/>
        </p:nvPicPr>
        <p:blipFill>
          <a:blip r:embed="rId2"/>
          <a:stretch>
            <a:fillRect/>
          </a:stretch>
        </p:blipFill>
        <p:spPr>
          <a:xfrm>
            <a:off x="0" y="577387"/>
            <a:ext cx="6858000" cy="8752813"/>
          </a:xfrm>
          <a:prstGeom prst="rect">
            <a:avLst/>
          </a:prstGeom>
        </p:spPr>
      </p:pic>
    </p:spTree>
    <p:extLst>
      <p:ext uri="{BB962C8B-B14F-4D97-AF65-F5344CB8AC3E}">
        <p14:creationId xmlns:p14="http://schemas.microsoft.com/office/powerpoint/2010/main" val="276780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AF953-9985-DE4A-9CE2-50F8416309BE}"/>
              </a:ext>
            </a:extLst>
          </p:cNvPr>
          <p:cNvSpPr>
            <a:spLocks noGrp="1"/>
          </p:cNvSpPr>
          <p:nvPr>
            <p:ph type="title"/>
          </p:nvPr>
        </p:nvSpPr>
        <p:spPr/>
        <p:txBody>
          <a:bodyPr/>
          <a:lstStyle/>
          <a:p>
            <a:r>
              <a:rPr kumimoji="1" lang="en-US" altLang="ja-JP" dirty="0"/>
              <a:t>2. </a:t>
            </a:r>
            <a:r>
              <a:rPr kumimoji="1" lang="ja-JP" altLang="en-US"/>
              <a:t>目次</a:t>
            </a:r>
          </a:p>
        </p:txBody>
      </p:sp>
      <p:sp>
        <p:nvSpPr>
          <p:cNvPr id="3" name="コンテンツ プレースホルダー 2">
            <a:extLst>
              <a:ext uri="{FF2B5EF4-FFF2-40B4-BE49-F238E27FC236}">
                <a16:creationId xmlns:a16="http://schemas.microsoft.com/office/drawing/2014/main" id="{32710E00-1604-B94B-92AF-B994C3D2007B}"/>
              </a:ext>
            </a:extLst>
          </p:cNvPr>
          <p:cNvSpPr>
            <a:spLocks noGrp="1"/>
          </p:cNvSpPr>
          <p:nvPr>
            <p:ph idx="1"/>
          </p:nvPr>
        </p:nvSpPr>
        <p:spPr>
          <a:xfrm>
            <a:off x="471488" y="2109948"/>
            <a:ext cx="5915025" cy="7797640"/>
          </a:xfrm>
        </p:spPr>
        <p:txBody>
          <a:bodyPr>
            <a:normAutofit/>
          </a:bodyPr>
          <a:lstStyle/>
          <a:p>
            <a:pPr marL="0" indent="0">
              <a:buNone/>
              <a:tabLst>
                <a:tab pos="4389438" algn="l"/>
              </a:tabLst>
            </a:pPr>
            <a:r>
              <a:rPr kumimoji="1" lang="en-US" altLang="ja-JP" dirty="0"/>
              <a:t>3.</a:t>
            </a:r>
            <a:r>
              <a:rPr kumimoji="1" lang="ja-JP" altLang="en-US"/>
              <a:t>アリストンホテル の決意</a:t>
            </a:r>
            <a:r>
              <a:rPr kumimoji="1" lang="en-US" altLang="ja-JP" dirty="0"/>
              <a:t>	5P</a:t>
            </a:r>
          </a:p>
          <a:p>
            <a:pPr marL="0" indent="0">
              <a:buNone/>
              <a:tabLst>
                <a:tab pos="4389438" algn="l"/>
              </a:tabLst>
            </a:pPr>
            <a:r>
              <a:rPr lang="en-US" altLang="ja-JP" dirty="0"/>
              <a:t>4.</a:t>
            </a:r>
            <a:r>
              <a:rPr lang="ja-JP" altLang="en-US"/>
              <a:t>厚生労働省ガイドライン</a:t>
            </a:r>
            <a:r>
              <a:rPr kumimoji="1" lang="en-US" altLang="ja-JP" dirty="0"/>
              <a:t>	6P</a:t>
            </a:r>
          </a:p>
          <a:p>
            <a:pPr marL="0" indent="0">
              <a:buNone/>
              <a:tabLst>
                <a:tab pos="4389438" algn="l"/>
              </a:tabLst>
            </a:pPr>
            <a:r>
              <a:rPr lang="en-US" altLang="ja-JP" dirty="0"/>
              <a:t>5. </a:t>
            </a:r>
            <a:r>
              <a:rPr lang="ja-JP" altLang="en-US"/>
              <a:t>対象入国者行政側管理体制</a:t>
            </a:r>
            <a:r>
              <a:rPr lang="en-US" altLang="ja-JP" dirty="0"/>
              <a:t>	9P</a:t>
            </a:r>
          </a:p>
          <a:p>
            <a:pPr marL="0" indent="0">
              <a:buNone/>
              <a:tabLst>
                <a:tab pos="4389438" algn="l"/>
              </a:tabLst>
            </a:pPr>
            <a:r>
              <a:rPr lang="en-US" altLang="ja-JP" dirty="0"/>
              <a:t>6. </a:t>
            </a:r>
            <a:r>
              <a:rPr lang="ja-JP" altLang="en-US"/>
              <a:t>受入れ概要</a:t>
            </a:r>
            <a:r>
              <a:rPr lang="en-US" altLang="ja-JP" dirty="0"/>
              <a:t>	10P</a:t>
            </a:r>
          </a:p>
          <a:p>
            <a:pPr marL="0" indent="0">
              <a:buNone/>
              <a:tabLst>
                <a:tab pos="4389438" algn="l"/>
              </a:tabLst>
            </a:pPr>
            <a:r>
              <a:rPr lang="en-US" altLang="ja-JP" dirty="0"/>
              <a:t>7. </a:t>
            </a:r>
            <a:r>
              <a:rPr lang="ja-JP" altLang="en-US"/>
              <a:t>待機者アプリ</a:t>
            </a:r>
            <a:r>
              <a:rPr lang="en-US" altLang="ja-JP" dirty="0"/>
              <a:t>	11P</a:t>
            </a:r>
          </a:p>
          <a:p>
            <a:pPr marL="0" indent="0">
              <a:buNone/>
              <a:tabLst>
                <a:tab pos="4389438" algn="l"/>
              </a:tabLst>
            </a:pPr>
            <a:r>
              <a:rPr lang="en-US" altLang="ja-JP" dirty="0"/>
              <a:t>7-1. </a:t>
            </a:r>
            <a:r>
              <a:rPr lang="ja-JP" altLang="en-US"/>
              <a:t>予約受け</a:t>
            </a:r>
            <a:r>
              <a:rPr lang="en-US" altLang="ja-JP" dirty="0"/>
              <a:t>	12P</a:t>
            </a:r>
          </a:p>
          <a:p>
            <a:pPr marL="0" indent="0">
              <a:buNone/>
              <a:tabLst>
                <a:tab pos="4389438" algn="l"/>
              </a:tabLst>
            </a:pPr>
            <a:r>
              <a:rPr lang="en-US" altLang="ja-JP" dirty="0"/>
              <a:t>7-2. </a:t>
            </a:r>
            <a:r>
              <a:rPr lang="ja-JP" altLang="en-US"/>
              <a:t>到着対応</a:t>
            </a:r>
            <a:r>
              <a:rPr lang="en-US" altLang="ja-JP" dirty="0"/>
              <a:t>	13P</a:t>
            </a:r>
          </a:p>
          <a:p>
            <a:pPr marL="0" indent="0">
              <a:buNone/>
              <a:tabLst>
                <a:tab pos="4389438" algn="l"/>
              </a:tabLst>
            </a:pPr>
            <a:r>
              <a:rPr lang="en-US" altLang="ja-JP" dirty="0"/>
              <a:t>7-3. </a:t>
            </a:r>
            <a:r>
              <a:rPr lang="ja-JP" altLang="en-US"/>
              <a:t>滞在者管理</a:t>
            </a:r>
            <a:r>
              <a:rPr lang="en-US" altLang="ja-JP" dirty="0"/>
              <a:t>	14P</a:t>
            </a:r>
          </a:p>
          <a:p>
            <a:pPr marL="0" indent="0">
              <a:buNone/>
              <a:tabLst>
                <a:tab pos="4389438" algn="l"/>
              </a:tabLst>
            </a:pPr>
            <a:r>
              <a:rPr lang="en-US" altLang="ja-JP" dirty="0"/>
              <a:t>7-4. </a:t>
            </a:r>
            <a:r>
              <a:rPr lang="ja-JP" altLang="en-US"/>
              <a:t>配食</a:t>
            </a:r>
            <a:r>
              <a:rPr lang="en-US" altLang="ja-JP" dirty="0"/>
              <a:t>	15P</a:t>
            </a:r>
          </a:p>
          <a:p>
            <a:pPr marL="0" indent="0">
              <a:buNone/>
              <a:tabLst>
                <a:tab pos="4389438" algn="l"/>
              </a:tabLst>
            </a:pPr>
            <a:r>
              <a:rPr lang="en-US" altLang="ja-JP" dirty="0"/>
              <a:t>7-5. </a:t>
            </a:r>
            <a:r>
              <a:rPr lang="ja-JP" altLang="en-US"/>
              <a:t>衛生管理</a:t>
            </a:r>
            <a:r>
              <a:rPr lang="en-US" altLang="ja-JP" dirty="0"/>
              <a:t>	16P</a:t>
            </a:r>
          </a:p>
          <a:p>
            <a:pPr marL="0" indent="0">
              <a:buNone/>
              <a:tabLst>
                <a:tab pos="4389438" algn="l"/>
              </a:tabLst>
            </a:pPr>
            <a:r>
              <a:rPr lang="ja-JP" altLang="en-US"/>
              <a:t>　事業所内のゾーニングと防護</a:t>
            </a:r>
            <a:r>
              <a:rPr lang="en-US" altLang="ja-JP" dirty="0"/>
              <a:t>	17P</a:t>
            </a:r>
          </a:p>
          <a:p>
            <a:pPr marL="0" indent="0">
              <a:buNone/>
              <a:tabLst>
                <a:tab pos="4389438" algn="l"/>
              </a:tabLst>
            </a:pPr>
            <a:r>
              <a:rPr lang="ja-JP" altLang="en-US"/>
              <a:t>　ゾーニング実施例</a:t>
            </a:r>
            <a:r>
              <a:rPr lang="en-US" altLang="ja-JP" dirty="0"/>
              <a:t>	18P</a:t>
            </a:r>
          </a:p>
          <a:p>
            <a:pPr marL="0" indent="0">
              <a:buNone/>
              <a:tabLst>
                <a:tab pos="4389438" algn="l"/>
              </a:tabLst>
            </a:pPr>
            <a:r>
              <a:rPr lang="ja-JP" altLang="en-US"/>
              <a:t>　ゾーニンズ設置方法</a:t>
            </a:r>
            <a:r>
              <a:rPr lang="en-US" altLang="ja-JP" dirty="0"/>
              <a:t>	19P</a:t>
            </a:r>
          </a:p>
          <a:p>
            <a:pPr marL="0" indent="0">
              <a:buNone/>
              <a:tabLst>
                <a:tab pos="4389438" algn="l"/>
              </a:tabLst>
            </a:pPr>
            <a:r>
              <a:rPr lang="ja-JP" altLang="en-US"/>
              <a:t>　ゾーン消毒方法</a:t>
            </a:r>
            <a:r>
              <a:rPr lang="en-US" altLang="ja-JP" dirty="0"/>
              <a:t>	20P</a:t>
            </a:r>
          </a:p>
          <a:p>
            <a:pPr marL="0" indent="0">
              <a:buNone/>
              <a:tabLst>
                <a:tab pos="4389438" algn="l"/>
              </a:tabLst>
            </a:pPr>
            <a:r>
              <a:rPr lang="ja-JP" altLang="en-US"/>
              <a:t>　資料</a:t>
            </a:r>
            <a:r>
              <a:rPr lang="en-US" altLang="ja-JP" dirty="0"/>
              <a:t>	21P</a:t>
            </a:r>
          </a:p>
          <a:p>
            <a:pPr marL="0" indent="0">
              <a:buNone/>
              <a:tabLst>
                <a:tab pos="4389438" algn="l"/>
              </a:tabLst>
            </a:pPr>
            <a:r>
              <a:rPr lang="en-US" altLang="ja-JP" dirty="0"/>
              <a:t>7-6. </a:t>
            </a:r>
            <a:r>
              <a:rPr lang="ja-JP" altLang="en-US"/>
              <a:t>リネン交換</a:t>
            </a:r>
            <a:r>
              <a:rPr lang="en-US" altLang="ja-JP" dirty="0"/>
              <a:t>	22P</a:t>
            </a:r>
          </a:p>
          <a:p>
            <a:pPr marL="0" indent="0">
              <a:buNone/>
              <a:tabLst>
                <a:tab pos="4389438" algn="l"/>
              </a:tabLst>
            </a:pPr>
            <a:r>
              <a:rPr lang="en-US" altLang="ja-JP" dirty="0"/>
              <a:t>7-7.</a:t>
            </a:r>
            <a:r>
              <a:rPr lang="ja-JP" altLang="en-US"/>
              <a:t>出立対応</a:t>
            </a:r>
            <a:r>
              <a:rPr lang="en-US" altLang="ja-JP" dirty="0"/>
              <a:t>	23P</a:t>
            </a:r>
          </a:p>
          <a:p>
            <a:pPr marL="0" indent="0">
              <a:buNone/>
              <a:tabLst>
                <a:tab pos="4389438" algn="l"/>
              </a:tabLst>
            </a:pPr>
            <a:r>
              <a:rPr lang="en-US" altLang="ja-JP" dirty="0"/>
              <a:t>7-8. </a:t>
            </a:r>
            <a:r>
              <a:rPr lang="ja-JP" altLang="en-US"/>
              <a:t>客室清掃</a:t>
            </a:r>
            <a:r>
              <a:rPr lang="en-US" altLang="ja-JP" dirty="0"/>
              <a:t>	24P</a:t>
            </a:r>
          </a:p>
          <a:p>
            <a:pPr marL="0" indent="0">
              <a:buNone/>
              <a:tabLst>
                <a:tab pos="4389438" algn="l"/>
              </a:tabLst>
            </a:pPr>
            <a:r>
              <a:rPr lang="ja-JP" altLang="en-US"/>
              <a:t>　発症していない部屋の清掃手順</a:t>
            </a:r>
            <a:r>
              <a:rPr lang="en-US" altLang="ja-JP" dirty="0"/>
              <a:t>	25P</a:t>
            </a:r>
          </a:p>
          <a:p>
            <a:pPr marL="0" indent="0">
              <a:buNone/>
              <a:tabLst>
                <a:tab pos="4389438" algn="l"/>
              </a:tabLst>
            </a:pPr>
            <a:r>
              <a:rPr lang="ja-JP" altLang="en-US"/>
              <a:t>　発症者の部屋の清掃手順</a:t>
            </a:r>
            <a:r>
              <a:rPr lang="en-US" altLang="ja-JP" dirty="0"/>
              <a:t>	26P</a:t>
            </a:r>
          </a:p>
          <a:p>
            <a:pPr marL="0" indent="0">
              <a:buNone/>
              <a:tabLst>
                <a:tab pos="4389438" algn="l"/>
              </a:tabLst>
            </a:pPr>
            <a:r>
              <a:rPr lang="ja-JP" altLang="en-US"/>
              <a:t>　消毒指定箇所</a:t>
            </a:r>
            <a:r>
              <a:rPr lang="en-US" altLang="ja-JP" dirty="0"/>
              <a:t>	27P-28P</a:t>
            </a:r>
          </a:p>
          <a:p>
            <a:pPr marL="0" indent="0">
              <a:buNone/>
              <a:tabLst>
                <a:tab pos="4389438" algn="l"/>
              </a:tabLst>
            </a:pPr>
            <a:r>
              <a:rPr lang="en-US" altLang="ja-JP" dirty="0"/>
              <a:t>9. </a:t>
            </a:r>
            <a:r>
              <a:rPr lang="ja-JP" altLang="en-US"/>
              <a:t>発病時対応</a:t>
            </a:r>
            <a:r>
              <a:rPr lang="en-US" altLang="ja-JP" dirty="0"/>
              <a:t>	29P</a:t>
            </a:r>
          </a:p>
          <a:p>
            <a:pPr marL="0" indent="0">
              <a:buNone/>
              <a:tabLst>
                <a:tab pos="4389438" algn="l"/>
              </a:tabLst>
            </a:pPr>
            <a:r>
              <a:rPr lang="en-US" altLang="ja-JP" dirty="0"/>
              <a:t>10.</a:t>
            </a:r>
            <a:r>
              <a:rPr lang="ja-JP" altLang="en-US"/>
              <a:t>関係連絡先</a:t>
            </a:r>
            <a:r>
              <a:rPr lang="en-US" altLang="ja-JP" dirty="0"/>
              <a:t>	32P</a:t>
            </a:r>
          </a:p>
        </p:txBody>
      </p:sp>
      <p:sp>
        <p:nvSpPr>
          <p:cNvPr id="4" name="スライド番号プレースホルダー 3">
            <a:extLst>
              <a:ext uri="{FF2B5EF4-FFF2-40B4-BE49-F238E27FC236}">
                <a16:creationId xmlns:a16="http://schemas.microsoft.com/office/drawing/2014/main" id="{39430C80-E450-0F41-BDCB-8CFA0464644D}"/>
              </a:ext>
            </a:extLst>
          </p:cNvPr>
          <p:cNvSpPr>
            <a:spLocks noGrp="1"/>
          </p:cNvSpPr>
          <p:nvPr>
            <p:ph type="sldNum" sz="quarter" idx="12"/>
          </p:nvPr>
        </p:nvSpPr>
        <p:spPr/>
        <p:txBody>
          <a:bodyPr/>
          <a:lstStyle/>
          <a:p>
            <a:fld id="{D26F39CE-828E-974C-A2DD-8D56C23B278A}" type="slidenum">
              <a:rPr kumimoji="1" lang="ja-JP" altLang="en-US" smtClean="0"/>
              <a:t>4</a:t>
            </a:fld>
            <a:endParaRPr kumimoji="1" lang="ja-JP" altLang="en-US"/>
          </a:p>
        </p:txBody>
      </p:sp>
    </p:spTree>
    <p:extLst>
      <p:ext uri="{BB962C8B-B14F-4D97-AF65-F5344CB8AC3E}">
        <p14:creationId xmlns:p14="http://schemas.microsoft.com/office/powerpoint/2010/main" val="301932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70A767-ADB3-C044-8A26-432F8A1DDE38}"/>
              </a:ext>
            </a:extLst>
          </p:cNvPr>
          <p:cNvSpPr>
            <a:spLocks noGrp="1"/>
          </p:cNvSpPr>
          <p:nvPr>
            <p:ph type="title"/>
          </p:nvPr>
        </p:nvSpPr>
        <p:spPr/>
        <p:txBody>
          <a:bodyPr/>
          <a:lstStyle/>
          <a:p>
            <a:r>
              <a:rPr kumimoji="1" lang="en-US" altLang="ja-JP" dirty="0"/>
              <a:t>3. </a:t>
            </a:r>
            <a:r>
              <a:rPr kumimoji="1" lang="ja-JP" altLang="en-US"/>
              <a:t>社会的課題に対する</a:t>
            </a:r>
            <a:br>
              <a:rPr kumimoji="1" lang="en-US" altLang="ja-JP" dirty="0"/>
            </a:br>
            <a:r>
              <a:rPr kumimoji="1" lang="ja-JP" altLang="en-US"/>
              <a:t>アリストンホテル の決意</a:t>
            </a:r>
          </a:p>
        </p:txBody>
      </p:sp>
      <p:sp>
        <p:nvSpPr>
          <p:cNvPr id="3" name="コンテンツ プレースホルダー 2">
            <a:extLst>
              <a:ext uri="{FF2B5EF4-FFF2-40B4-BE49-F238E27FC236}">
                <a16:creationId xmlns:a16="http://schemas.microsoft.com/office/drawing/2014/main" id="{3F61A2BA-D71D-6546-9F3E-AAAF98B36EC3}"/>
              </a:ext>
            </a:extLst>
          </p:cNvPr>
          <p:cNvSpPr>
            <a:spLocks noGrp="1"/>
          </p:cNvSpPr>
          <p:nvPr>
            <p:ph idx="1"/>
          </p:nvPr>
        </p:nvSpPr>
        <p:spPr/>
        <p:txBody>
          <a:bodyPr>
            <a:normAutofit/>
          </a:bodyPr>
          <a:lstStyle/>
          <a:p>
            <a:pPr marL="0" indent="0">
              <a:lnSpc>
                <a:spcPct val="110000"/>
              </a:lnSpc>
              <a:buNone/>
            </a:pPr>
            <a:r>
              <a:rPr lang="ja-JP" altLang="en-US" sz="1400"/>
              <a:t>政府の緊急対策の呼びかけにより、国民と企業の多くが協力した結果、アリストンホテル の運営状況は、宿泊・宴会のキャンセルが相次ぎ、今後も回復する見込みを得ていません。</a:t>
            </a:r>
            <a:endParaRPr lang="en-US" altLang="ja-JP" sz="1400" dirty="0"/>
          </a:p>
          <a:p>
            <a:pPr marL="0" indent="0">
              <a:lnSpc>
                <a:spcPct val="110000"/>
              </a:lnSpc>
              <a:buNone/>
            </a:pPr>
            <a:endParaRPr kumimoji="1" lang="en-US" altLang="ja-JP" sz="1400" dirty="0"/>
          </a:p>
          <a:p>
            <a:pPr marL="0" indent="0">
              <a:lnSpc>
                <a:spcPct val="110000"/>
              </a:lnSpc>
              <a:buNone/>
            </a:pPr>
            <a:r>
              <a:rPr lang="ja-JP" altLang="en-US" sz="1400"/>
              <a:t>経済的な部分で困難な状況である一方で、現在コロナ感染を封じ込める上で、入国者の自主待機の確実な実施は、米国からの到着客が加わることあり、重要で長期的な課題になっていると思います。</a:t>
            </a:r>
            <a:endParaRPr lang="en-US" altLang="ja-JP" sz="1400" dirty="0"/>
          </a:p>
          <a:p>
            <a:pPr marL="0" indent="0">
              <a:lnSpc>
                <a:spcPct val="110000"/>
              </a:lnSpc>
              <a:buNone/>
            </a:pPr>
            <a:endParaRPr kumimoji="1" lang="en-US" altLang="ja-JP" sz="1400" dirty="0"/>
          </a:p>
          <a:p>
            <a:pPr marL="0" indent="0">
              <a:lnSpc>
                <a:spcPct val="110000"/>
              </a:lnSpc>
              <a:buNone/>
            </a:pPr>
            <a:r>
              <a:rPr lang="ja-JP" altLang="en-US" sz="1400"/>
              <a:t>今後、コロナ感染者のピークを迎えた後も、海外からの入国者の検疫強化が続くことが予想され、日本においてコロナウィルス感染リスクを許容しながら、諸外国との経済活動を回復させる環境の構築が重要となると思います。</a:t>
            </a:r>
            <a:endParaRPr lang="en-US" altLang="ja-JP" sz="1400" dirty="0"/>
          </a:p>
          <a:p>
            <a:pPr marL="0" indent="0">
              <a:lnSpc>
                <a:spcPct val="110000"/>
              </a:lnSpc>
              <a:buNone/>
            </a:pPr>
            <a:endParaRPr kumimoji="1" lang="en-US" altLang="ja-JP" sz="1400" dirty="0"/>
          </a:p>
          <a:p>
            <a:pPr marL="0" indent="0">
              <a:lnSpc>
                <a:spcPct val="110000"/>
              </a:lnSpc>
              <a:buNone/>
            </a:pPr>
            <a:r>
              <a:rPr kumimoji="1" lang="ja-JP" altLang="en-US" sz="1400"/>
              <a:t>アリストンホテル では、現在・将来の社会的課題に対し、「ホテル」リソースの提供を通じ、コロナウィルス対策の底上げを支援することが重要であるという考えに至りました。</a:t>
            </a:r>
            <a:endParaRPr kumimoji="1" lang="en-US" altLang="ja-JP" sz="1400" dirty="0"/>
          </a:p>
          <a:p>
            <a:pPr marL="0" indent="0">
              <a:lnSpc>
                <a:spcPct val="110000"/>
              </a:lnSpc>
              <a:buNone/>
            </a:pPr>
            <a:endParaRPr kumimoji="1" lang="en-US" altLang="ja-JP" sz="1400" dirty="0"/>
          </a:p>
          <a:p>
            <a:pPr marL="0" indent="0">
              <a:lnSpc>
                <a:spcPct val="110000"/>
              </a:lnSpc>
              <a:buNone/>
            </a:pPr>
            <a:r>
              <a:rPr lang="ja-JP" altLang="en-US" sz="1400"/>
              <a:t>そこで、われわれアリストンホテル では、コロナウィルス対策に全面的に協力する対応を進めたいと考えています。</a:t>
            </a:r>
            <a:endParaRPr lang="en-US" altLang="ja-JP" sz="1400" dirty="0"/>
          </a:p>
          <a:p>
            <a:pPr marL="0" indent="0">
              <a:lnSpc>
                <a:spcPct val="110000"/>
              </a:lnSpc>
              <a:buNone/>
            </a:pPr>
            <a:endParaRPr kumimoji="1" lang="en-US" altLang="ja-JP" sz="1400" dirty="0"/>
          </a:p>
          <a:p>
            <a:pPr marL="0" indent="0">
              <a:lnSpc>
                <a:spcPct val="110000"/>
              </a:lnSpc>
              <a:buNone/>
            </a:pPr>
            <a:r>
              <a:rPr lang="ja-JP" altLang="en-US" sz="1400"/>
              <a:t>つきましては、社員・スタッフ・関係先の各方面へのご理解とともに、ご協力とご支援をお願いする次第です。</a:t>
            </a:r>
            <a:endParaRPr lang="en-US" altLang="ja-JP" sz="1400" dirty="0"/>
          </a:p>
        </p:txBody>
      </p:sp>
      <p:sp>
        <p:nvSpPr>
          <p:cNvPr id="4" name="スライド番号プレースホルダー 3">
            <a:extLst>
              <a:ext uri="{FF2B5EF4-FFF2-40B4-BE49-F238E27FC236}">
                <a16:creationId xmlns:a16="http://schemas.microsoft.com/office/drawing/2014/main" id="{2179E951-1A5D-D544-8413-72067EF7DC76}"/>
              </a:ext>
            </a:extLst>
          </p:cNvPr>
          <p:cNvSpPr>
            <a:spLocks noGrp="1"/>
          </p:cNvSpPr>
          <p:nvPr>
            <p:ph type="sldNum" sz="quarter" idx="12"/>
          </p:nvPr>
        </p:nvSpPr>
        <p:spPr/>
        <p:txBody>
          <a:bodyPr/>
          <a:lstStyle/>
          <a:p>
            <a:fld id="{D26F39CE-828E-974C-A2DD-8D56C23B278A}" type="slidenum">
              <a:rPr kumimoji="1" lang="ja-JP" altLang="en-US" smtClean="0"/>
              <a:t>5</a:t>
            </a:fld>
            <a:endParaRPr kumimoji="1" lang="ja-JP" altLang="en-US"/>
          </a:p>
        </p:txBody>
      </p:sp>
    </p:spTree>
    <p:extLst>
      <p:ext uri="{BB962C8B-B14F-4D97-AF65-F5344CB8AC3E}">
        <p14:creationId xmlns:p14="http://schemas.microsoft.com/office/powerpoint/2010/main" val="542624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CA191-DE4B-584D-B6D8-DB16083B2432}"/>
              </a:ext>
            </a:extLst>
          </p:cNvPr>
          <p:cNvSpPr>
            <a:spLocks noGrp="1"/>
          </p:cNvSpPr>
          <p:nvPr>
            <p:ph type="title"/>
          </p:nvPr>
        </p:nvSpPr>
        <p:spPr/>
        <p:txBody>
          <a:bodyPr/>
          <a:lstStyle/>
          <a:p>
            <a:r>
              <a:rPr lang="en-US" altLang="ja-JP" dirty="0"/>
              <a:t>4. </a:t>
            </a:r>
            <a:r>
              <a:rPr lang="ja-JP" altLang="en-US"/>
              <a:t>入国者　検疫強化状況</a:t>
            </a:r>
            <a:endParaRPr kumimoji="1" lang="ja-JP" altLang="en-US"/>
          </a:p>
        </p:txBody>
      </p:sp>
      <p:sp>
        <p:nvSpPr>
          <p:cNvPr id="3" name="コンテンツ プレースホルダー 2">
            <a:extLst>
              <a:ext uri="{FF2B5EF4-FFF2-40B4-BE49-F238E27FC236}">
                <a16:creationId xmlns:a16="http://schemas.microsoft.com/office/drawing/2014/main" id="{D97082F7-A2ED-5B41-A94B-3C6310812E74}"/>
              </a:ext>
            </a:extLst>
          </p:cNvPr>
          <p:cNvSpPr>
            <a:spLocks noGrp="1"/>
          </p:cNvSpPr>
          <p:nvPr>
            <p:ph idx="1"/>
          </p:nvPr>
        </p:nvSpPr>
        <p:spPr>
          <a:xfrm>
            <a:off x="471488" y="2637436"/>
            <a:ext cx="5915025" cy="2316358"/>
          </a:xfrm>
        </p:spPr>
        <p:txBody>
          <a:bodyPr>
            <a:normAutofit/>
          </a:bodyPr>
          <a:lstStyle/>
          <a:p>
            <a:pPr marL="0" indent="0">
              <a:buNone/>
            </a:pPr>
            <a:r>
              <a:rPr lang="ja-JP" altLang="en-US"/>
              <a:t>厚生労働省検疫室による入国者に対する検疫強化が実施されています。当社も厚生労働省の指導下、</a:t>
            </a:r>
            <a:r>
              <a:rPr lang="en-US" altLang="ja-JP" dirty="0"/>
              <a:t>14</a:t>
            </a:r>
            <a:r>
              <a:rPr lang="ja-JP" altLang="en-US"/>
              <a:t>日間自主待機者の受け入れについて、対応する必要があります。</a:t>
            </a:r>
            <a:endParaRPr lang="en-US" altLang="ja-JP" dirty="0"/>
          </a:p>
          <a:p>
            <a:pPr marL="0" indent="0">
              <a:buNone/>
            </a:pPr>
            <a:endParaRPr lang="en-US" altLang="ja-JP" dirty="0"/>
          </a:p>
          <a:p>
            <a:pPr marL="0" indent="0">
              <a:buNone/>
            </a:pPr>
            <a:r>
              <a:rPr lang="ja-JP" altLang="en-US">
                <a:latin typeface="MS Gothic" panose="020B0609070205080204" pitchFamily="49" charset="-128"/>
                <a:ea typeface="MS Gothic" panose="020B0609070205080204" pitchFamily="49" charset="-128"/>
              </a:rPr>
              <a:t>厚生労働省　検疫強化について（令和２年３月</a:t>
            </a:r>
            <a:r>
              <a:rPr lang="en-US" altLang="ja-JP" dirty="0">
                <a:latin typeface="MS Gothic" panose="020B0609070205080204" pitchFamily="49" charset="-128"/>
                <a:ea typeface="MS Gothic" panose="020B0609070205080204" pitchFamily="49" charset="-128"/>
              </a:rPr>
              <a:t>26</a:t>
            </a:r>
            <a:r>
              <a:rPr lang="ja-JP" altLang="en-US">
                <a:latin typeface="MS Gothic" panose="020B0609070205080204" pitchFamily="49" charset="-128"/>
                <a:ea typeface="MS Gothic" panose="020B0609070205080204" pitchFamily="49" charset="-128"/>
              </a:rPr>
              <a:t>日時点版）</a:t>
            </a:r>
            <a:endParaRPr lang="en-US" altLang="ja-JP" dirty="0">
              <a:latin typeface="MS Gothic" panose="020B0609070205080204" pitchFamily="49" charset="-128"/>
              <a:ea typeface="MS Gothic" panose="020B0609070205080204" pitchFamily="49" charset="-128"/>
            </a:endParaRPr>
          </a:p>
          <a:p>
            <a:pPr marL="0" indent="0">
              <a:buNone/>
            </a:pPr>
            <a:r>
              <a:rPr lang="ja-JP" altLang="en-US">
                <a:latin typeface="MS PGothic" panose="020B0600070205080204" pitchFamily="34" charset="-128"/>
                <a:ea typeface="MS PGothic" panose="020B0600070205080204" pitchFamily="34" charset="-128"/>
              </a:rPr>
              <a:t>入国した日の過去</a:t>
            </a:r>
            <a:r>
              <a:rPr lang="en-US" altLang="ja-JP" dirty="0">
                <a:latin typeface="MS PGothic" panose="020B0600070205080204" pitchFamily="34" charset="-128"/>
                <a:ea typeface="MS PGothic" panose="020B0600070205080204" pitchFamily="34" charset="-128"/>
              </a:rPr>
              <a:t>14</a:t>
            </a:r>
            <a:r>
              <a:rPr lang="ja-JP" altLang="en-US">
                <a:latin typeface="MS PGothic" panose="020B0600070205080204" pitchFamily="34" charset="-128"/>
                <a:ea typeface="MS PGothic" panose="020B0600070205080204" pitchFamily="34" charset="-128"/>
              </a:rPr>
              <a:t>日以内に</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検疫強化対象地域（</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１）</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に滞在歴（検疫強化対象国として追加された日以降の滞在歴）がある方、</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入管法に基づく入国制限対象地域（</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２）</a:t>
            </a:r>
            <a:r>
              <a:rPr lang="en-US" altLang="ja-JP" dirty="0">
                <a:latin typeface="MS PGothic" panose="020B0600070205080204" pitchFamily="34" charset="-128"/>
                <a:ea typeface="MS PGothic" panose="020B0600070205080204" pitchFamily="34" charset="-128"/>
              </a:rPr>
              <a:t>』</a:t>
            </a:r>
            <a:r>
              <a:rPr lang="ja-JP" altLang="en-US">
                <a:latin typeface="MS PGothic" panose="020B0600070205080204" pitchFamily="34" charset="-128"/>
                <a:ea typeface="MS PGothic" panose="020B0600070205080204" pitchFamily="34" charset="-128"/>
              </a:rPr>
              <a:t>に滞在歴のある方には、入国の前後で以下の対応をお願いします。</a:t>
            </a:r>
            <a:endParaRPr lang="en-US" altLang="ja-JP" dirty="0">
              <a:latin typeface="MS PGothic" panose="020B0600070205080204" pitchFamily="34" charset="-128"/>
              <a:ea typeface="MS PGothic" panose="020B0600070205080204" pitchFamily="34" charset="-128"/>
            </a:endParaRPr>
          </a:p>
        </p:txBody>
      </p:sp>
      <p:sp>
        <p:nvSpPr>
          <p:cNvPr id="11" name="コンテンツ プレースホルダー 2">
            <a:extLst>
              <a:ext uri="{FF2B5EF4-FFF2-40B4-BE49-F238E27FC236}">
                <a16:creationId xmlns:a16="http://schemas.microsoft.com/office/drawing/2014/main" id="{43135280-F77A-6645-94BF-9FE2423E9876}"/>
              </a:ext>
            </a:extLst>
          </p:cNvPr>
          <p:cNvSpPr txBox="1">
            <a:spLocks/>
          </p:cNvSpPr>
          <p:nvPr/>
        </p:nvSpPr>
        <p:spPr>
          <a:xfrm>
            <a:off x="561975" y="7246012"/>
            <a:ext cx="5915025" cy="1698055"/>
          </a:xfrm>
          <a:prstGeom prst="rect">
            <a:avLst/>
          </a:prstGeom>
        </p:spPr>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a:t>
            </a:r>
            <a:r>
              <a:rPr lang="en-US" altLang="ja-JP" sz="1000" dirty="0">
                <a:latin typeface="MS PGothic" panose="020B0600070205080204" pitchFamily="34" charset="-128"/>
                <a:ea typeface="MS PGothic" panose="020B0600070205080204" pitchFamily="34" charset="-128"/>
              </a:rPr>
              <a:t>※</a:t>
            </a:r>
            <a:r>
              <a:rPr lang="ja-JP" altLang="en-US" sz="1000">
                <a:latin typeface="MS PGothic" panose="020B0600070205080204" pitchFamily="34" charset="-128"/>
                <a:ea typeface="MS PGothic" panose="020B0600070205080204" pitchFamily="34" charset="-128"/>
              </a:rPr>
              <a:t>２）入管法に基づく入国制限対象地域　（これらの地域に滞在歴のある外国人は、特段の事情がない限り、入国拒否の対象となります）（注：下線は、２０２０年３月２７日午前０時（日本時間）から追加）　</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＜中国＞湖北省、浙江省</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＜韓国＞大邱広域市、慶尚北道（清道郡、慶山市、安東市、永川市、漆谷郡、義城郡、星州郡、軍威郡）</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＜イラン＞全ての地域</a:t>
            </a:r>
          </a:p>
          <a:p>
            <a:pPr marL="0" indent="0">
              <a:buFont typeface="Arial" panose="020B0604020202020204" pitchFamily="34" charset="0"/>
              <a:buNone/>
            </a:pPr>
            <a:r>
              <a:rPr lang="ja-JP" altLang="en-US" sz="1000">
                <a:latin typeface="MS PGothic" panose="020B0600070205080204" pitchFamily="34" charset="-128"/>
                <a:ea typeface="MS PGothic" panose="020B0600070205080204" pitchFamily="34" charset="-128"/>
              </a:rPr>
              <a:t>＜ヨーロッパ＞アイスランド、アイルランド、アンドラ、イタリア、エストニア、オーストリア、オランダ、サンマリノ、スイス、スウェーデン、スペイン、スロベニア、デンマーク、ドイツ、ノルウェー、バチカン、フランス、ベルギー、ポルトガル、マルタ、モナコ、リヒテンシュタイン、ルクセンブルクの全ての地域</a:t>
            </a:r>
            <a:endParaRPr lang="en-US" altLang="ja-JP" sz="1000" dirty="0">
              <a:latin typeface="MS PGothic" panose="020B0600070205080204" pitchFamily="34" charset="-128"/>
              <a:ea typeface="MS PGothic" panose="020B0600070205080204" pitchFamily="34" charset="-128"/>
            </a:endParaRPr>
          </a:p>
          <a:p>
            <a:pPr marL="0" indent="0">
              <a:buFont typeface="Arial" panose="020B0604020202020204" pitchFamily="34" charset="0"/>
              <a:buNone/>
            </a:pPr>
            <a:endParaRPr lang="en-US" altLang="ja-JP" sz="1000" dirty="0">
              <a:latin typeface="MS PGothic" panose="020B0600070205080204" pitchFamily="34" charset="-128"/>
              <a:ea typeface="MS PGothic" panose="020B0600070205080204" pitchFamily="34" charset="-128"/>
            </a:endParaRPr>
          </a:p>
          <a:p>
            <a:pPr marL="0" indent="0">
              <a:buFont typeface="Arial" panose="020B0604020202020204" pitchFamily="34" charset="0"/>
              <a:buNone/>
            </a:pPr>
            <a:endParaRPr lang="en-US" altLang="ja-JP" sz="1000" dirty="0"/>
          </a:p>
          <a:p>
            <a:pPr marL="0" indent="0">
              <a:buFont typeface="Arial" panose="020B0604020202020204" pitchFamily="34" charset="0"/>
              <a:buNone/>
            </a:pPr>
            <a:endParaRPr lang="ja-JP" altLang="en-US" sz="1000"/>
          </a:p>
        </p:txBody>
      </p:sp>
      <p:graphicFrame>
        <p:nvGraphicFramePr>
          <p:cNvPr id="12" name="表 11">
            <a:extLst>
              <a:ext uri="{FF2B5EF4-FFF2-40B4-BE49-F238E27FC236}">
                <a16:creationId xmlns:a16="http://schemas.microsoft.com/office/drawing/2014/main" id="{8C229C5F-FDC9-7943-BEE3-9E17C51A8C51}"/>
              </a:ext>
            </a:extLst>
          </p:cNvPr>
          <p:cNvGraphicFramePr>
            <a:graphicFrameLocks noGrp="1"/>
          </p:cNvGraphicFramePr>
          <p:nvPr>
            <p:extLst>
              <p:ext uri="{D42A27DB-BD31-4B8C-83A1-F6EECF244321}">
                <p14:modId xmlns:p14="http://schemas.microsoft.com/office/powerpoint/2010/main" val="3993341583"/>
              </p:ext>
            </p:extLst>
          </p:nvPr>
        </p:nvGraphicFramePr>
        <p:xfrm>
          <a:off x="561975" y="5148733"/>
          <a:ext cx="5734050" cy="1698055"/>
        </p:xfrm>
        <a:graphic>
          <a:graphicData uri="http://schemas.openxmlformats.org/drawingml/2006/table">
            <a:tbl>
              <a:tblPr/>
              <a:tblGrid>
                <a:gridCol w="990600">
                  <a:extLst>
                    <a:ext uri="{9D8B030D-6E8A-4147-A177-3AD203B41FA5}">
                      <a16:colId xmlns:a16="http://schemas.microsoft.com/office/drawing/2014/main" val="1657927331"/>
                    </a:ext>
                  </a:extLst>
                </a:gridCol>
                <a:gridCol w="4743450">
                  <a:extLst>
                    <a:ext uri="{9D8B030D-6E8A-4147-A177-3AD203B41FA5}">
                      <a16:colId xmlns:a16="http://schemas.microsoft.com/office/drawing/2014/main" val="586779339"/>
                    </a:ext>
                  </a:extLst>
                </a:gridCol>
              </a:tblGrid>
              <a:tr h="0">
                <a:tc>
                  <a:txBody>
                    <a:bodyPr/>
                    <a:lstStyle/>
                    <a:p>
                      <a:r>
                        <a:rPr lang="ja-JP" altLang="en-US" i="0">
                          <a:effectLst/>
                        </a:rPr>
                        <a:t>東アジア</a:t>
                      </a:r>
                    </a:p>
                  </a:txBody>
                  <a:tcPr marL="0" marR="0" marT="0" marB="0" anchor="ctr">
                    <a:lnL>
                      <a:noFill/>
                    </a:lnL>
                    <a:lnR>
                      <a:noFill/>
                    </a:lnR>
                    <a:lnT>
                      <a:noFill/>
                    </a:lnT>
                    <a:lnB>
                      <a:noFill/>
                    </a:lnB>
                  </a:tcPr>
                </a:tc>
                <a:tc>
                  <a:txBody>
                    <a:bodyPr/>
                    <a:lstStyle/>
                    <a:p>
                      <a:r>
                        <a:rPr lang="ja-JP" altLang="en-US" i="0">
                          <a:effectLst/>
                        </a:rPr>
                        <a:t>中国、韓国（</a:t>
                      </a:r>
                      <a:r>
                        <a:rPr lang="en-US" altLang="ja-JP" i="0">
                          <a:effectLst/>
                        </a:rPr>
                        <a:t>3</a:t>
                      </a:r>
                      <a:r>
                        <a:rPr lang="ja-JP" altLang="en-US" i="0">
                          <a:effectLst/>
                        </a:rPr>
                        <a:t>月９日午前</a:t>
                      </a:r>
                      <a:r>
                        <a:rPr lang="en-US" altLang="ja-JP" i="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1939447956"/>
                  </a:ext>
                </a:extLst>
              </a:tr>
              <a:tr h="0">
                <a:tc>
                  <a:txBody>
                    <a:bodyPr/>
                    <a:lstStyle/>
                    <a:p>
                      <a:r>
                        <a:rPr lang="ja-JP" altLang="en-US" i="0">
                          <a:effectLst/>
                        </a:rPr>
                        <a:t>ヨーロッパ</a:t>
                      </a:r>
                    </a:p>
                  </a:txBody>
                  <a:tcPr marL="0" marR="0" marT="0" marB="0" anchor="ctr">
                    <a:lnL>
                      <a:noFill/>
                    </a:lnL>
                    <a:lnR>
                      <a:noFill/>
                    </a:lnR>
                    <a:lnT>
                      <a:noFill/>
                    </a:lnT>
                    <a:lnB>
                      <a:noFill/>
                    </a:lnB>
                  </a:tcPr>
                </a:tc>
                <a:tc>
                  <a:txBody>
                    <a:bodyPr/>
                    <a:lstStyle/>
                    <a:p>
                      <a:r>
                        <a:rPr lang="ja-JP" altLang="en-US" i="0">
                          <a:effectLst/>
                        </a:rPr>
                        <a:t>シェンゲン協定加盟国（アイスランド、ギリシャ、スロバキア、チェコ、ハンガリー、フィンランド、ポーランド、ラトビア、リトアニア）、英国、キプロス、クロアチア、サンマリノ、ブルガリア、ルーマニア（</a:t>
                      </a:r>
                      <a:r>
                        <a:rPr lang="en-US" altLang="ja-JP" i="0" dirty="0">
                          <a:effectLst/>
                        </a:rPr>
                        <a:t>3</a:t>
                      </a:r>
                      <a:r>
                        <a:rPr lang="ja-JP" altLang="en-US" i="0">
                          <a:effectLst/>
                        </a:rPr>
                        <a:t>月２１日午前</a:t>
                      </a:r>
                      <a:r>
                        <a:rPr lang="en-US" altLang="ja-JP" i="0" dirty="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2890281849"/>
                  </a:ext>
                </a:extLst>
              </a:tr>
              <a:tr h="0">
                <a:tc>
                  <a:txBody>
                    <a:bodyPr/>
                    <a:lstStyle/>
                    <a:p>
                      <a:r>
                        <a:rPr lang="ja-JP" altLang="en-US" i="0">
                          <a:effectLst/>
                        </a:rPr>
                        <a:t>中東</a:t>
                      </a:r>
                    </a:p>
                  </a:txBody>
                  <a:tcPr marL="0" marR="0" marT="0" marB="0" anchor="ctr">
                    <a:lnL>
                      <a:noFill/>
                    </a:lnL>
                    <a:lnR>
                      <a:noFill/>
                    </a:lnR>
                    <a:lnT>
                      <a:noFill/>
                    </a:lnT>
                    <a:lnB>
                      <a:noFill/>
                    </a:lnB>
                  </a:tcPr>
                </a:tc>
                <a:tc>
                  <a:txBody>
                    <a:bodyPr/>
                    <a:lstStyle/>
                    <a:p>
                      <a:r>
                        <a:rPr lang="ja-JP" altLang="en-US" i="0" u="sng">
                          <a:effectLst/>
                        </a:rPr>
                        <a:t>イスラエル、カタール、バーレーン（３月２８日午前</a:t>
                      </a:r>
                      <a:r>
                        <a:rPr lang="en-US" altLang="ja-JP" i="0" u="sng">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2539039471"/>
                  </a:ext>
                </a:extLst>
              </a:tr>
              <a:tr h="0">
                <a:tc>
                  <a:txBody>
                    <a:bodyPr/>
                    <a:lstStyle/>
                    <a:p>
                      <a:r>
                        <a:rPr lang="ja-JP" altLang="en-US" i="0">
                          <a:effectLst/>
                        </a:rPr>
                        <a:t>アフリカ</a:t>
                      </a:r>
                    </a:p>
                  </a:txBody>
                  <a:tcPr marL="0" marR="0" marT="0" marB="0" anchor="ctr">
                    <a:lnL>
                      <a:noFill/>
                    </a:lnL>
                    <a:lnR>
                      <a:noFill/>
                    </a:lnR>
                    <a:lnT>
                      <a:noFill/>
                    </a:lnT>
                    <a:lnB>
                      <a:noFill/>
                    </a:lnB>
                  </a:tcPr>
                </a:tc>
                <a:tc>
                  <a:txBody>
                    <a:bodyPr/>
                    <a:lstStyle/>
                    <a:p>
                      <a:r>
                        <a:rPr lang="ja-JP" altLang="en-US" i="0">
                          <a:effectLst/>
                        </a:rPr>
                        <a:t>エジプト（</a:t>
                      </a:r>
                      <a:r>
                        <a:rPr lang="en-US" altLang="ja-JP" i="0">
                          <a:effectLst/>
                        </a:rPr>
                        <a:t>3</a:t>
                      </a:r>
                      <a:r>
                        <a:rPr lang="ja-JP" altLang="en-US" i="0">
                          <a:effectLst/>
                        </a:rPr>
                        <a:t>月２１日午前</a:t>
                      </a:r>
                      <a:r>
                        <a:rPr lang="en-US" altLang="ja-JP" i="0">
                          <a:effectLst/>
                        </a:rPr>
                        <a:t>0</a:t>
                      </a:r>
                      <a:r>
                        <a:rPr lang="ja-JP" altLang="en-US" i="0">
                          <a:effectLst/>
                        </a:rPr>
                        <a:t>時から追加）、</a:t>
                      </a:r>
                      <a:r>
                        <a:rPr lang="ja-JP" altLang="en-US" i="0" u="sng">
                          <a:effectLst/>
                        </a:rPr>
                        <a:t>コンゴ民主共和国（３月２８日午前</a:t>
                      </a:r>
                      <a:r>
                        <a:rPr lang="en-US" altLang="ja-JP" i="0" u="sng">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1499966920"/>
                  </a:ext>
                </a:extLst>
              </a:tr>
              <a:tr h="0">
                <a:tc>
                  <a:txBody>
                    <a:bodyPr/>
                    <a:lstStyle/>
                    <a:p>
                      <a:r>
                        <a:rPr lang="ja-JP" altLang="en-US" i="0">
                          <a:effectLst/>
                        </a:rPr>
                        <a:t>北米</a:t>
                      </a:r>
                    </a:p>
                  </a:txBody>
                  <a:tcPr marL="0" marR="0" marT="0" marB="0" anchor="ctr">
                    <a:lnL>
                      <a:noFill/>
                    </a:lnL>
                    <a:lnR>
                      <a:noFill/>
                    </a:lnR>
                    <a:lnT>
                      <a:noFill/>
                    </a:lnT>
                    <a:lnB>
                      <a:noFill/>
                    </a:lnB>
                  </a:tcPr>
                </a:tc>
                <a:tc>
                  <a:txBody>
                    <a:bodyPr/>
                    <a:lstStyle/>
                    <a:p>
                      <a:r>
                        <a:rPr lang="ja-JP" altLang="en-US" i="0">
                          <a:effectLst/>
                        </a:rPr>
                        <a:t>米国（３月</a:t>
                      </a:r>
                      <a:r>
                        <a:rPr lang="en-US" altLang="ja-JP" i="0">
                          <a:effectLst/>
                        </a:rPr>
                        <a:t>26</a:t>
                      </a:r>
                      <a:r>
                        <a:rPr lang="ja-JP" altLang="en-US" i="0">
                          <a:effectLst/>
                        </a:rPr>
                        <a:t>日午前</a:t>
                      </a:r>
                      <a:r>
                        <a:rPr lang="en-US" altLang="ja-JP" i="0">
                          <a:effectLst/>
                        </a:rPr>
                        <a:t>0</a:t>
                      </a:r>
                      <a:r>
                        <a:rPr lang="ja-JP" altLang="en-US" i="0">
                          <a:effectLst/>
                        </a:rPr>
                        <a:t>時から追加）</a:t>
                      </a:r>
                    </a:p>
                  </a:txBody>
                  <a:tcPr marL="0" marR="0" marT="0" marB="0" anchor="ctr">
                    <a:lnL>
                      <a:noFill/>
                    </a:lnL>
                    <a:lnR>
                      <a:noFill/>
                    </a:lnR>
                    <a:lnT>
                      <a:noFill/>
                    </a:lnT>
                    <a:lnB>
                      <a:noFill/>
                    </a:lnB>
                  </a:tcPr>
                </a:tc>
                <a:extLst>
                  <a:ext uri="{0D108BD9-81ED-4DB2-BD59-A6C34878D82A}">
                    <a16:rowId xmlns:a16="http://schemas.microsoft.com/office/drawing/2014/main" val="3924554088"/>
                  </a:ext>
                </a:extLst>
              </a:tr>
              <a:tr h="0">
                <a:tc>
                  <a:txBody>
                    <a:bodyPr/>
                    <a:lstStyle/>
                    <a:p>
                      <a:r>
                        <a:rPr lang="ja-JP" altLang="en-US" i="0" u="sng">
                          <a:effectLst/>
                        </a:rPr>
                        <a:t>東南アジア</a:t>
                      </a:r>
                      <a:endParaRPr lang="ja-JP" altLang="en-US" i="0">
                        <a:effectLst/>
                      </a:endParaRPr>
                    </a:p>
                  </a:txBody>
                  <a:tcPr marL="0" marR="0" marT="0" marB="0" anchor="ctr">
                    <a:lnL>
                      <a:noFill/>
                    </a:lnL>
                    <a:lnR>
                      <a:noFill/>
                    </a:lnR>
                    <a:lnT>
                      <a:noFill/>
                    </a:lnT>
                    <a:lnB>
                      <a:noFill/>
                    </a:lnB>
                  </a:tcPr>
                </a:tc>
                <a:tc>
                  <a:txBody>
                    <a:bodyPr/>
                    <a:lstStyle/>
                    <a:p>
                      <a:r>
                        <a:rPr lang="ja-JP" altLang="en-US" i="0" u="sng">
                          <a:effectLst/>
                        </a:rPr>
                        <a:t>インドネシア、シンガポール、タイ、フィリピン、ブルネイ、ベトナム、マレーシア（３月２８日午前</a:t>
                      </a:r>
                      <a:r>
                        <a:rPr lang="en-US" altLang="ja-JP" i="0" u="sng" dirty="0">
                          <a:effectLst/>
                        </a:rPr>
                        <a:t>0</a:t>
                      </a:r>
                      <a:r>
                        <a:rPr lang="ja-JP" altLang="en-US" i="0" u="sng">
                          <a:effectLst/>
                        </a:rPr>
                        <a:t>時から追加）</a:t>
                      </a:r>
                      <a:endParaRPr lang="ja-JP" altLang="en-US" i="0">
                        <a:effectLst/>
                      </a:endParaRPr>
                    </a:p>
                  </a:txBody>
                  <a:tcPr marL="0" marR="0" marT="0" marB="0" anchor="ctr">
                    <a:lnL>
                      <a:noFill/>
                    </a:lnL>
                    <a:lnR>
                      <a:noFill/>
                    </a:lnR>
                    <a:lnT>
                      <a:noFill/>
                    </a:lnT>
                    <a:lnB>
                      <a:noFill/>
                    </a:lnB>
                  </a:tcPr>
                </a:tc>
                <a:extLst>
                  <a:ext uri="{0D108BD9-81ED-4DB2-BD59-A6C34878D82A}">
                    <a16:rowId xmlns:a16="http://schemas.microsoft.com/office/drawing/2014/main" val="2174517891"/>
                  </a:ext>
                </a:extLst>
              </a:tr>
            </a:tbl>
          </a:graphicData>
        </a:graphic>
      </p:graphicFrame>
      <p:sp>
        <p:nvSpPr>
          <p:cNvPr id="4" name="正方形/長方形 3">
            <a:extLst>
              <a:ext uri="{FF2B5EF4-FFF2-40B4-BE49-F238E27FC236}">
                <a16:creationId xmlns:a16="http://schemas.microsoft.com/office/drawing/2014/main" id="{EAC38F34-7AEC-9346-A7A6-3C2401F35323}"/>
              </a:ext>
            </a:extLst>
          </p:cNvPr>
          <p:cNvSpPr/>
          <p:nvPr/>
        </p:nvSpPr>
        <p:spPr>
          <a:xfrm>
            <a:off x="310896" y="3547872"/>
            <a:ext cx="6327648" cy="55412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a:extLst>
              <a:ext uri="{FF2B5EF4-FFF2-40B4-BE49-F238E27FC236}">
                <a16:creationId xmlns:a16="http://schemas.microsoft.com/office/drawing/2014/main" id="{DA317E2E-B907-B845-AF85-A23AB21F1FF0}"/>
              </a:ext>
            </a:extLst>
          </p:cNvPr>
          <p:cNvSpPr>
            <a:spLocks noGrp="1"/>
          </p:cNvSpPr>
          <p:nvPr>
            <p:ph type="sldNum" sz="quarter" idx="12"/>
          </p:nvPr>
        </p:nvSpPr>
        <p:spPr/>
        <p:txBody>
          <a:bodyPr/>
          <a:lstStyle/>
          <a:p>
            <a:fld id="{D26F39CE-828E-974C-A2DD-8D56C23B278A}" type="slidenum">
              <a:rPr kumimoji="1" lang="ja-JP" altLang="en-US" smtClean="0"/>
              <a:t>6</a:t>
            </a:fld>
            <a:endParaRPr kumimoji="1" lang="ja-JP" altLang="en-US"/>
          </a:p>
        </p:txBody>
      </p:sp>
    </p:spTree>
    <p:extLst>
      <p:ext uri="{BB962C8B-B14F-4D97-AF65-F5344CB8AC3E}">
        <p14:creationId xmlns:p14="http://schemas.microsoft.com/office/powerpoint/2010/main" val="1651740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DFF1273E-29D6-DA4B-8D62-BF8C52E84958}"/>
              </a:ext>
            </a:extLst>
          </p:cNvPr>
          <p:cNvSpPr/>
          <p:nvPr/>
        </p:nvSpPr>
        <p:spPr>
          <a:xfrm>
            <a:off x="185530" y="2811892"/>
            <a:ext cx="6453809" cy="6370975"/>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感染様式</a:t>
            </a:r>
          </a:p>
          <a:p>
            <a:r>
              <a:rPr lang="ja-JP" altLang="en-US" sz="1200" b="1">
                <a:solidFill>
                  <a:srgbClr val="2E3136"/>
                </a:solidFill>
                <a:latin typeface="MS PGothic" panose="020B0600070205080204" pitchFamily="34" charset="-128"/>
                <a:ea typeface="MS PGothic" panose="020B0600070205080204" pitchFamily="34" charset="-128"/>
              </a:rPr>
              <a:t>問４　新型コロナウイルス感染症にはどのように感染しますか？</a:t>
            </a:r>
          </a:p>
          <a:p>
            <a:r>
              <a:rPr lang="ja-JP" altLang="en-US" sz="1200">
                <a:solidFill>
                  <a:srgbClr val="2E3136"/>
                </a:solidFill>
                <a:latin typeface="MS PGothic" panose="020B0600070205080204" pitchFamily="34" charset="-128"/>
                <a:ea typeface="MS PGothic" panose="020B0600070205080204" pitchFamily="34" charset="-128"/>
              </a:rPr>
              <a:t>現時点では、飛沫感染（ひまつかんせん）と接触感染の２つが考えられます。</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（１）飛沫感染 感染者の飛沫（くしゃみ、咳、つば など）と一緒にウイルスが放出され、他者がそのウイルスを口や鼻から吸い込んで感染します。</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感染を注意すべき場面：屋内などで、お互いの距離が十分に確保できない状況で一定時間を過ごすとき</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（２）接触感染 感染者がくしゃみや咳を手で押さえた後、自らの手で周りの物に触れると感染者のウイルスが付きます。未感染者がその部分に接触すると感染者のウイルスが未感染者の手に付着し、感染者に直接接触しなくても感染します。</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感染場所の例：電車やバスのつり革、ドアノブ、エスカレーターの手すり、スイッチなど</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b="1">
                <a:solidFill>
                  <a:srgbClr val="2E3136"/>
                </a:solidFill>
                <a:latin typeface="MS PGothic" panose="020B0600070205080204" pitchFamily="34" charset="-128"/>
                <a:ea typeface="MS PGothic" panose="020B0600070205080204" pitchFamily="34" charset="-128"/>
              </a:rPr>
              <a:t>問５　空気感染は起きているのでしょうか？</a:t>
            </a:r>
          </a:p>
          <a:p>
            <a:r>
              <a:rPr lang="ja-JP" altLang="en-US" sz="1200">
                <a:solidFill>
                  <a:srgbClr val="2E3136"/>
                </a:solidFill>
                <a:latin typeface="MS PGothic" panose="020B0600070205080204" pitchFamily="34" charset="-128"/>
                <a:ea typeface="MS PGothic" panose="020B0600070205080204" pitchFamily="34" charset="-128"/>
              </a:rPr>
              <a:t>国内の感染状況を見ても、空気感染は起きていないと考えられるものの、閉鎖空間において近距離で多くの人と会話する等の一定の環境下であれば、咳やくしゃみ等がなくても感染を拡大させるリスクがあります。</a:t>
            </a:r>
            <a:br>
              <a:rPr lang="ja-JP" altLang="en-US" sz="1200">
                <a:latin typeface="MS PGothic" panose="020B0600070205080204" pitchFamily="34" charset="-128"/>
                <a:ea typeface="MS PGothic" panose="020B0600070205080204" pitchFamily="34" charset="-128"/>
              </a:rPr>
            </a:br>
            <a:endParaRPr lang="en-US" altLang="ja-JP" sz="1200" dirty="0">
              <a:latin typeface="MS PGothic" panose="020B0600070205080204" pitchFamily="34" charset="-128"/>
              <a:ea typeface="MS PGothic" panose="020B0600070205080204" pitchFamily="34" charset="-128"/>
            </a:endParaRPr>
          </a:p>
          <a:p>
            <a:r>
              <a:rPr lang="ja-JP" altLang="en-US" sz="1200" b="1">
                <a:latin typeface="MS PGothic" panose="020B0600070205080204" pitchFamily="34" charset="-128"/>
                <a:ea typeface="MS PGothic" panose="020B0600070205080204" pitchFamily="34" charset="-128"/>
              </a:rPr>
              <a:t>問</a:t>
            </a:r>
            <a:r>
              <a:rPr lang="en-US" altLang="ja-JP" sz="1200" b="1" dirty="0">
                <a:latin typeface="MS PGothic" panose="020B0600070205080204" pitchFamily="34" charset="-128"/>
                <a:ea typeface="MS PGothic" panose="020B0600070205080204" pitchFamily="34" charset="-128"/>
              </a:rPr>
              <a:t>16</a:t>
            </a:r>
            <a:r>
              <a:rPr lang="ja-JP" altLang="en-US" sz="1200" b="1">
                <a:latin typeface="MS PGothic" panose="020B0600070205080204" pitchFamily="34" charset="-128"/>
                <a:ea typeface="MS PGothic" panose="020B0600070205080204" pitchFamily="34" charset="-128"/>
              </a:rPr>
              <a:t>　濃厚接触とはどのようなことでしょうか？</a:t>
            </a:r>
          </a:p>
          <a:p>
            <a:r>
              <a:rPr lang="ja-JP" altLang="en-US" sz="1200">
                <a:latin typeface="MS PGothic" panose="020B0600070205080204" pitchFamily="34" charset="-128"/>
                <a:ea typeface="MS PGothic" panose="020B0600070205080204" pitchFamily="34" charset="-128"/>
              </a:rPr>
              <a:t>濃厚接触かどうかを判断する上で重要な要素は二つあり、➀距離の近さと➁時間の長さです。必要な感染予防策をせずに手で触れること、または対面で互いに手を伸ばしたら届く距離（目安として２メートル）で一定時間以上接触があった場合に濃厚接触者と考えられます。</a:t>
            </a:r>
            <a:br>
              <a:rPr lang="ja-JP" altLang="en-US" sz="1200">
                <a:latin typeface="MS PGothic" panose="020B0600070205080204" pitchFamily="34" charset="-128"/>
                <a:ea typeface="MS PGothic" panose="020B0600070205080204" pitchFamily="34" charset="-128"/>
              </a:rPr>
            </a:br>
            <a:r>
              <a:rPr lang="ja-JP" altLang="en-US" sz="1200">
                <a:latin typeface="MS PGothic" panose="020B0600070205080204" pitchFamily="34" charset="-128"/>
                <a:ea typeface="MS PGothic" panose="020B0600070205080204" pitchFamily="34" charset="-128"/>
              </a:rPr>
              <a:t>新型コロナウイルス感染症対策専門家会議では、対面で人と人との距離が近い接触（互いに手を伸ばしたら届く距離で２メートル程度）が、会話などで一定時間以上続き、多くの人々との間で交わされる環境は感染を拡大させるリスクが高いとされています。</a:t>
            </a:r>
            <a:br>
              <a:rPr lang="ja-JP" altLang="en-US" sz="1200">
                <a:latin typeface="MS PGothic" panose="020B0600070205080204" pitchFamily="34" charset="-128"/>
                <a:ea typeface="MS PGothic" panose="020B0600070205080204" pitchFamily="34" charset="-128"/>
              </a:rPr>
            </a:br>
            <a:r>
              <a:rPr lang="ja-JP" altLang="en-US" sz="1200">
                <a:latin typeface="MS PGothic" panose="020B0600070205080204" pitchFamily="34" charset="-128"/>
                <a:ea typeface="MS PGothic" panose="020B0600070205080204" pitchFamily="34" charset="-128"/>
              </a:rPr>
              <a:t>新型コロナウイルス感染症対策専門家会議の意見はこちらをご覧ください。</a:t>
            </a:r>
            <a:endParaRPr lang="en-US" altLang="ja-JP" sz="1200" dirty="0">
              <a:latin typeface="MS PGothic" panose="020B0600070205080204" pitchFamily="34" charset="-128"/>
              <a:ea typeface="MS PGothic" panose="020B0600070205080204" pitchFamily="34" charset="-128"/>
            </a:endParaRPr>
          </a:p>
          <a:p>
            <a:endParaRPr lang="en-US" altLang="ja-JP" sz="1200" dirty="0">
              <a:latin typeface="MS PGothic" panose="020B0600070205080204" pitchFamily="34" charset="-128"/>
              <a:ea typeface="MS PGothic" panose="020B0600070205080204" pitchFamily="34" charset="-128"/>
            </a:endParaRPr>
          </a:p>
          <a:p>
            <a:r>
              <a:rPr lang="ja-JP" altLang="en-US" sz="1200" b="1">
                <a:latin typeface="MS PGothic" panose="020B0600070205080204" pitchFamily="34" charset="-128"/>
                <a:ea typeface="MS PGothic" panose="020B0600070205080204" pitchFamily="34" charset="-128"/>
              </a:rPr>
              <a:t>２　集客施設を運営する方へ（飲食店、小売店など）</a:t>
            </a:r>
          </a:p>
          <a:p>
            <a:r>
              <a:rPr lang="ja-JP" altLang="en-US" sz="1200">
                <a:latin typeface="MS PGothic" panose="020B0600070205080204" pitchFamily="34" charset="-128"/>
                <a:ea typeface="MS PGothic" panose="020B0600070205080204" pitchFamily="34" charset="-128"/>
              </a:rPr>
              <a:t>問１ 普段の清掃で気をつけることはありますか。</a:t>
            </a:r>
          </a:p>
          <a:p>
            <a:r>
              <a:rPr lang="ja-JP" altLang="en-US" sz="1200">
                <a:latin typeface="MS PGothic" panose="020B0600070205080204" pitchFamily="34" charset="-128"/>
                <a:ea typeface="MS PGothic" panose="020B0600070205080204" pitchFamily="34" charset="-128"/>
              </a:rPr>
              <a:t>接触感染（＊）を予防するためには、手がよく触れ るところ、たとえば、ドアノブ、スイッチ、手すり、エレベーターのボタン、テーブルやカウンター、共用で使うもの（トングやメニュー等）などについて、消毒用アルコールや界面活性剤を含む住居用洗剤等で定期的な清拭をすることが有効です（＊参考：一般の方向け</a:t>
            </a:r>
            <a:r>
              <a:rPr lang="en-US" altLang="ja-JP" sz="1200" dirty="0">
                <a:latin typeface="MS PGothic" panose="020B0600070205080204" pitchFamily="34" charset="-128"/>
                <a:ea typeface="MS PGothic" panose="020B0600070205080204" pitchFamily="34" charset="-128"/>
              </a:rPr>
              <a:t>Q&amp;A</a:t>
            </a:r>
            <a:r>
              <a:rPr lang="ja-JP" altLang="en-US" sz="1200">
                <a:latin typeface="MS PGothic" panose="020B0600070205080204" pitchFamily="34" charset="-128"/>
                <a:ea typeface="MS PGothic" panose="020B0600070205080204" pitchFamily="34" charset="-128"/>
              </a:rPr>
              <a:t>問４）。特に小さなお子さんが来店する機会が多い施設については、こまめな清拭をお願いします。</a:t>
            </a:r>
          </a:p>
        </p:txBody>
      </p:sp>
      <p:sp>
        <p:nvSpPr>
          <p:cNvPr id="6" name="正方形/長方形 5">
            <a:extLst>
              <a:ext uri="{FF2B5EF4-FFF2-40B4-BE49-F238E27FC236}">
                <a16:creationId xmlns:a16="http://schemas.microsoft.com/office/drawing/2014/main" id="{B80E4569-7949-234D-BAF3-168C5EE03CFD}"/>
              </a:ext>
            </a:extLst>
          </p:cNvPr>
          <p:cNvSpPr/>
          <p:nvPr/>
        </p:nvSpPr>
        <p:spPr>
          <a:xfrm>
            <a:off x="185530" y="2288672"/>
            <a:ext cx="5433391" cy="523220"/>
          </a:xfrm>
          <a:prstGeom prst="rect">
            <a:avLst/>
          </a:prstGeom>
        </p:spPr>
        <p:txBody>
          <a:bodyPr wrap="square">
            <a:spAutoFit/>
          </a:bodyPr>
          <a:lstStyle/>
          <a:p>
            <a:r>
              <a:rPr lang="ja-JP" altLang="en-US" sz="1400" b="1">
                <a:solidFill>
                  <a:srgbClr val="2E3136"/>
                </a:solidFill>
                <a:latin typeface="MS PGothic" panose="020B0600070205080204" pitchFamily="34" charset="-128"/>
                <a:ea typeface="MS PGothic" panose="020B0600070205080204" pitchFamily="34" charset="-128"/>
              </a:rPr>
              <a:t>新型コロナウイルスに関する</a:t>
            </a:r>
            <a:r>
              <a:rPr lang="en-US" altLang="ja-JP" sz="1400" b="1" dirty="0">
                <a:solidFill>
                  <a:srgbClr val="2E3136"/>
                </a:solidFill>
                <a:latin typeface="MS PGothic" panose="020B0600070205080204" pitchFamily="34" charset="-128"/>
                <a:ea typeface="MS PGothic" panose="020B0600070205080204" pitchFamily="34" charset="-128"/>
              </a:rPr>
              <a:t>Q&amp;A</a:t>
            </a:r>
            <a:r>
              <a:rPr lang="ja-JP" altLang="en-US" sz="1400" b="1">
                <a:solidFill>
                  <a:srgbClr val="2E3136"/>
                </a:solidFill>
                <a:latin typeface="MS PGothic" panose="020B0600070205080204" pitchFamily="34" charset="-128"/>
                <a:ea typeface="MS PGothic" panose="020B0600070205080204" pitchFamily="34" charset="-128"/>
              </a:rPr>
              <a:t>（一般の方向け）</a:t>
            </a:r>
          </a:p>
          <a:p>
            <a:r>
              <a:rPr lang="ja-JP" altLang="en-US" sz="1400" b="1">
                <a:solidFill>
                  <a:srgbClr val="2E3136"/>
                </a:solidFill>
                <a:latin typeface="MS PGothic" panose="020B0600070205080204" pitchFamily="34" charset="-128"/>
                <a:ea typeface="MS PGothic" panose="020B0600070205080204" pitchFamily="34" charset="-128"/>
              </a:rPr>
              <a:t>令和２年３月</a:t>
            </a:r>
            <a:r>
              <a:rPr lang="en-US" altLang="ja-JP" sz="1400" b="1" dirty="0">
                <a:solidFill>
                  <a:srgbClr val="2E3136"/>
                </a:solidFill>
                <a:latin typeface="MS PGothic" panose="020B0600070205080204" pitchFamily="34" charset="-128"/>
                <a:ea typeface="MS PGothic" panose="020B0600070205080204" pitchFamily="34" charset="-128"/>
              </a:rPr>
              <a:t>29</a:t>
            </a:r>
            <a:r>
              <a:rPr lang="ja-JP" altLang="en-US" sz="1400" b="1">
                <a:solidFill>
                  <a:srgbClr val="2E3136"/>
                </a:solidFill>
                <a:latin typeface="MS PGothic" panose="020B0600070205080204" pitchFamily="34" charset="-128"/>
                <a:ea typeface="MS PGothic" panose="020B0600070205080204" pitchFamily="34" charset="-128"/>
              </a:rPr>
              <a:t>日時点版</a:t>
            </a:r>
            <a:endParaRPr lang="ja-JP" altLang="en-US" sz="1400" b="1" i="0" u="none" strike="noStrike">
              <a:solidFill>
                <a:srgbClr val="2E3136"/>
              </a:solidFill>
              <a:effectLst/>
              <a:latin typeface="MS PGothic" panose="020B0600070205080204" pitchFamily="34" charset="-128"/>
              <a:ea typeface="MS PGothic" panose="020B0600070205080204" pitchFamily="34" charset="-128"/>
            </a:endParaRPr>
          </a:p>
        </p:txBody>
      </p:sp>
      <p:sp>
        <p:nvSpPr>
          <p:cNvPr id="7" name="タイトル 1">
            <a:extLst>
              <a:ext uri="{FF2B5EF4-FFF2-40B4-BE49-F238E27FC236}">
                <a16:creationId xmlns:a16="http://schemas.microsoft.com/office/drawing/2014/main" id="{5DE0E8C9-AF0D-414E-B162-E91A3645D0F7}"/>
              </a:ext>
            </a:extLst>
          </p:cNvPr>
          <p:cNvSpPr>
            <a:spLocks noGrp="1"/>
          </p:cNvSpPr>
          <p:nvPr>
            <p:ph type="title"/>
          </p:nvPr>
        </p:nvSpPr>
        <p:spPr>
          <a:xfrm>
            <a:off x="471488" y="527488"/>
            <a:ext cx="5915025" cy="1915009"/>
          </a:xfrm>
        </p:spPr>
        <p:txBody>
          <a:bodyPr/>
          <a:lstStyle/>
          <a:p>
            <a:r>
              <a:rPr lang="en-US" altLang="ja-JP" dirty="0"/>
              <a:t> 4. </a:t>
            </a:r>
            <a:r>
              <a:rPr lang="ja-JP" altLang="en-US"/>
              <a:t>厚生労働省ガイドライン</a:t>
            </a:r>
            <a:endParaRPr kumimoji="1" lang="ja-JP" altLang="en-US"/>
          </a:p>
        </p:txBody>
      </p:sp>
      <p:sp>
        <p:nvSpPr>
          <p:cNvPr id="2" name="スライド番号プレースホルダー 1">
            <a:extLst>
              <a:ext uri="{FF2B5EF4-FFF2-40B4-BE49-F238E27FC236}">
                <a16:creationId xmlns:a16="http://schemas.microsoft.com/office/drawing/2014/main" id="{DAFA13CA-F1BA-E14E-8359-73D66D016505}"/>
              </a:ext>
            </a:extLst>
          </p:cNvPr>
          <p:cNvSpPr>
            <a:spLocks noGrp="1"/>
          </p:cNvSpPr>
          <p:nvPr>
            <p:ph type="sldNum" sz="quarter" idx="12"/>
          </p:nvPr>
        </p:nvSpPr>
        <p:spPr/>
        <p:txBody>
          <a:bodyPr/>
          <a:lstStyle/>
          <a:p>
            <a:fld id="{D26F39CE-828E-974C-A2DD-8D56C23B278A}" type="slidenum">
              <a:rPr kumimoji="1" lang="ja-JP" altLang="en-US" smtClean="0"/>
              <a:t>7</a:t>
            </a:fld>
            <a:endParaRPr kumimoji="1" lang="ja-JP" altLang="en-US"/>
          </a:p>
        </p:txBody>
      </p:sp>
    </p:spTree>
    <p:extLst>
      <p:ext uri="{BB962C8B-B14F-4D97-AF65-F5344CB8AC3E}">
        <p14:creationId xmlns:p14="http://schemas.microsoft.com/office/powerpoint/2010/main" val="4097778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7F2E1E0D-332D-4F44-915F-638F6E211B3D}"/>
              </a:ext>
            </a:extLst>
          </p:cNvPr>
          <p:cNvSpPr/>
          <p:nvPr/>
        </p:nvSpPr>
        <p:spPr>
          <a:xfrm>
            <a:off x="146304" y="53858"/>
            <a:ext cx="6547103" cy="9510296"/>
          </a:xfrm>
          <a:prstGeom prst="rect">
            <a:avLst/>
          </a:prstGeom>
          <a:ln>
            <a:solidFill>
              <a:schemeClr val="tx1"/>
            </a:solidFill>
          </a:ln>
        </p:spPr>
        <p:txBody>
          <a:bodyPr wrap="square">
            <a:spAutoFit/>
          </a:bodyPr>
          <a:lstStyle/>
          <a:p>
            <a:r>
              <a:rPr lang="ja-JP" altLang="en-US" sz="1200" b="1">
                <a:solidFill>
                  <a:srgbClr val="2E3136"/>
                </a:solidFill>
                <a:latin typeface="MS PGothic" panose="020B0600070205080204" pitchFamily="34" charset="-128"/>
                <a:ea typeface="MS PGothic" panose="020B0600070205080204" pitchFamily="34" charset="-128"/>
              </a:rPr>
              <a:t>問</a:t>
            </a:r>
            <a:r>
              <a:rPr lang="en-US" altLang="ja-JP" sz="1200" b="1" dirty="0">
                <a:solidFill>
                  <a:srgbClr val="2E3136"/>
                </a:solidFill>
                <a:latin typeface="MS PGothic" panose="020B0600070205080204" pitchFamily="34" charset="-128"/>
                <a:ea typeface="MS PGothic" panose="020B0600070205080204" pitchFamily="34" charset="-128"/>
              </a:rPr>
              <a:t>15</a:t>
            </a:r>
            <a:r>
              <a:rPr lang="ja-JP" altLang="en-US" sz="1200" b="1">
                <a:solidFill>
                  <a:srgbClr val="2E3136"/>
                </a:solidFill>
                <a:latin typeface="MS PGothic" panose="020B0600070205080204" pitchFamily="34" charset="-128"/>
                <a:ea typeface="MS PGothic" panose="020B0600070205080204" pitchFamily="34" charset="-128"/>
              </a:rPr>
              <a:t>　家族に新型コロナウイルスの感染が疑われる場合に、家庭でどんなことに注意すればよいでしょうか？</a:t>
            </a:r>
          </a:p>
          <a:p>
            <a:r>
              <a:rPr lang="ja-JP" altLang="en-US" sz="1200">
                <a:solidFill>
                  <a:srgbClr val="2E3136"/>
                </a:solidFill>
                <a:latin typeface="MS PGothic" panose="020B0600070205080204" pitchFamily="34" charset="-128"/>
                <a:ea typeface="MS PGothic" panose="020B0600070205080204" pitchFamily="34" charset="-128"/>
              </a:rPr>
              <a:t>ご家族に新型コロナウイルスの感染が疑われる場合には、同居されているご家族は以下の８点にご注意ください（詳しくは、一般社団法人日本環境感染症学会とりまとめをご参照ください。）。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ご本人は外出を避けてください。ご家族、同居されている方も熱を測るなど、健康観察をし、不要不急の外出を避け、特に咳や発熱などの症状があるときには、職場などには行かないようにしてください。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（１）部屋を分けましょう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個室にしましょう。食事や寝るときも別室としてください。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子どもがいる方、部屋数が少ない場合など、部屋を分けられない場合には、少なくとも２ｍ以上の距離を保ったり、仕切りやカーテンなどを設置することをお薦めします。寝るときは頭の位置を互い違いになるようにし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（２）感染が疑われる家族のお世話はできるだけ限られた方で。</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心臓、肺、腎臓に持病のある方、糖尿病の方、免疫の低下した方、妊婦の方などが、感染が疑われる家族のお世話をするのは避けてください。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（３）マスクをつけましょう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使用したマスクは他の部屋に持ち出さないでください。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マスクの表面には触れないようにしてください。マスクを外す際には、ゴムやひもをつまんで外しましょう。マスクを外した後は必ず石鹸で手を洗ってください（アルコール手指消毒剤でも可）。</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マスクが汚れたときは、新しい清潔な乾燥マスクと交換してください。マスクがないときなどに咳やくしゃみをする際は、ティッシュ等で口と鼻を覆いましょう。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（４）こまめに手を洗いましょう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こまめに石鹸で手を洗いましょう。アルコール消毒をしましょう。洗っていない手で目や鼻、口などを触らないようにしてください。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（５）換気をしましょう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部屋は定期的に換気してください。共有スペースや他の部屋も窓を開けましょう。</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（６）手で触れる共有部分を消毒しましょう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物に付着したウイルスはしばらく生存します。ドアの取っ手やノブ、ベッド柵など共有部分は、薄めた市販の家庭用塩素系漂白剤で拭いた後、水拭きしましょう。</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家庭用塩素系漂白剤は、主成分が次亜塩素酸ナトリウムであることを確認し、濃度が</a:t>
            </a:r>
            <a:r>
              <a:rPr lang="en-US" altLang="ja-JP" sz="1200" dirty="0">
                <a:solidFill>
                  <a:srgbClr val="2E3136"/>
                </a:solidFill>
                <a:latin typeface="MS PGothic" panose="020B0600070205080204" pitchFamily="34" charset="-128"/>
                <a:ea typeface="MS PGothic" panose="020B0600070205080204" pitchFamily="34" charset="-128"/>
              </a:rPr>
              <a:t>0.05</a:t>
            </a:r>
            <a:r>
              <a:rPr lang="ja-JP" altLang="en-US" sz="1200">
                <a:solidFill>
                  <a:srgbClr val="2E3136"/>
                </a:solidFill>
                <a:latin typeface="MS PGothic" panose="020B0600070205080204" pitchFamily="34" charset="-128"/>
                <a:ea typeface="MS PGothic" panose="020B0600070205080204" pitchFamily="34" charset="-128"/>
              </a:rPr>
              <a:t>％（製品の濃度が６％の場合、水３Ｌに液を</a:t>
            </a:r>
            <a:r>
              <a:rPr lang="en-US" altLang="ja-JP" sz="1200" dirty="0">
                <a:solidFill>
                  <a:srgbClr val="2E3136"/>
                </a:solidFill>
                <a:latin typeface="MS PGothic" panose="020B0600070205080204" pitchFamily="34" charset="-128"/>
                <a:ea typeface="MS PGothic" panose="020B0600070205080204" pitchFamily="34" charset="-128"/>
              </a:rPr>
              <a:t>25㎖</a:t>
            </a:r>
            <a:r>
              <a:rPr lang="ja-JP" altLang="en-US" sz="1200">
                <a:solidFill>
                  <a:srgbClr val="2E3136"/>
                </a:solidFill>
                <a:latin typeface="MS PGothic" panose="020B0600070205080204" pitchFamily="34" charset="-128"/>
                <a:ea typeface="MS PGothic" panose="020B0600070205080204" pitchFamily="34" charset="-128"/>
              </a:rPr>
              <a:t>）になるように調整してください。</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トイレや洗面所は、通常の家庭用洗剤ですすぎ、家庭用消毒剤でこまめに消毒しましょう。タオル、衣類、食器、箸・スプーンなどは、通常の洗濯や洗浄でかまいません。感染が疑われる家族の使用したものを分けて洗う必要はありません。</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洗浄前のものを共有しないようにしてください。特にタオルは、トイレ、洗面所、キッチンなどで共有しないように注意してください。</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（７）汚れたリネン、衣服を洗濯しましょう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体液で汚れた衣服、リネンを取り扱う際は、手袋とマスクをつけ、一般的な家庭用洗剤で洗濯し完全に乾かしてください。</a:t>
            </a:r>
            <a:br>
              <a:rPr lang="ja-JP" altLang="en-US" sz="1200">
                <a:latin typeface="MS PGothic" panose="020B0600070205080204" pitchFamily="34" charset="-128"/>
                <a:ea typeface="MS PGothic" panose="020B0600070205080204" pitchFamily="34" charset="-128"/>
              </a:rPr>
            </a:br>
            <a:r>
              <a:rPr lang="en-US" altLang="ja-JP" sz="1200" dirty="0">
                <a:solidFill>
                  <a:srgbClr val="2E3136"/>
                </a:solidFill>
                <a:latin typeface="MS PGothic" panose="020B0600070205080204" pitchFamily="34" charset="-128"/>
                <a:ea typeface="MS PGothic" panose="020B0600070205080204" pitchFamily="34" charset="-128"/>
              </a:rPr>
              <a:t>※</a:t>
            </a:r>
            <a:r>
              <a:rPr lang="ja-JP" altLang="en-US" sz="1200">
                <a:solidFill>
                  <a:srgbClr val="2E3136"/>
                </a:solidFill>
                <a:latin typeface="MS PGothic" panose="020B0600070205080204" pitchFamily="34" charset="-128"/>
                <a:ea typeface="MS PGothic" panose="020B0600070205080204" pitchFamily="34" charset="-128"/>
              </a:rPr>
              <a:t>糞便からウイルスが検出されることがあります。</a:t>
            </a:r>
            <a:br>
              <a:rPr lang="ja-JP" altLang="en-US" sz="1200">
                <a:latin typeface="MS PGothic" panose="020B0600070205080204" pitchFamily="34" charset="-128"/>
                <a:ea typeface="MS PGothic" panose="020B0600070205080204" pitchFamily="34" charset="-128"/>
              </a:rPr>
            </a:b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（８）ゴミは密閉して捨てましょう</a:t>
            </a:r>
            <a:br>
              <a:rPr lang="ja-JP" altLang="en-US" sz="1200">
                <a:latin typeface="MS PGothic" panose="020B0600070205080204" pitchFamily="34" charset="-128"/>
                <a:ea typeface="MS PGothic" panose="020B0600070205080204" pitchFamily="34" charset="-128"/>
              </a:rPr>
            </a:br>
            <a:r>
              <a:rPr lang="ja-JP" altLang="en-US" sz="1200">
                <a:solidFill>
                  <a:srgbClr val="2E3136"/>
                </a:solidFill>
                <a:latin typeface="MS PGothic" panose="020B0600070205080204" pitchFamily="34" charset="-128"/>
                <a:ea typeface="MS PGothic" panose="020B0600070205080204" pitchFamily="34" charset="-128"/>
              </a:rPr>
              <a:t>鼻をかんだティッシュはすぐにビニール袋に入れ、室外に出すときは密閉して捨てください。その後は直ちに手を石鹸で洗いましょう。</a:t>
            </a:r>
            <a:endParaRPr lang="ja-JP" altLang="en-US" sz="1200">
              <a:latin typeface="MS PGothic" panose="020B0600070205080204" pitchFamily="34" charset="-128"/>
              <a:ea typeface="MS PGothic" panose="020B0600070205080204" pitchFamily="34" charset="-128"/>
            </a:endParaRPr>
          </a:p>
        </p:txBody>
      </p:sp>
      <p:sp>
        <p:nvSpPr>
          <p:cNvPr id="2" name="スライド番号プレースホルダー 1">
            <a:extLst>
              <a:ext uri="{FF2B5EF4-FFF2-40B4-BE49-F238E27FC236}">
                <a16:creationId xmlns:a16="http://schemas.microsoft.com/office/drawing/2014/main" id="{7479EE9D-2F65-1141-B74E-9454AA6A1103}"/>
              </a:ext>
            </a:extLst>
          </p:cNvPr>
          <p:cNvSpPr>
            <a:spLocks noGrp="1"/>
          </p:cNvSpPr>
          <p:nvPr>
            <p:ph type="sldNum" sz="quarter" idx="12"/>
          </p:nvPr>
        </p:nvSpPr>
        <p:spPr/>
        <p:txBody>
          <a:bodyPr/>
          <a:lstStyle/>
          <a:p>
            <a:fld id="{D26F39CE-828E-974C-A2DD-8D56C23B278A}" type="slidenum">
              <a:rPr kumimoji="1" lang="ja-JP" altLang="en-US" smtClean="0"/>
              <a:t>8</a:t>
            </a:fld>
            <a:endParaRPr kumimoji="1" lang="ja-JP" altLang="en-US"/>
          </a:p>
        </p:txBody>
      </p:sp>
    </p:spTree>
    <p:extLst>
      <p:ext uri="{BB962C8B-B14F-4D97-AF65-F5344CB8AC3E}">
        <p14:creationId xmlns:p14="http://schemas.microsoft.com/office/powerpoint/2010/main" val="2036973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2414DDE8-BC51-0C48-AE30-C5E1C2F1E4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99737" y="7371113"/>
            <a:ext cx="869436" cy="869436"/>
          </a:xfrm>
          <a:prstGeom prst="rect">
            <a:avLst/>
          </a:prstGeom>
        </p:spPr>
      </p:pic>
      <p:pic>
        <p:nvPicPr>
          <p:cNvPr id="19" name="図 18">
            <a:extLst>
              <a:ext uri="{FF2B5EF4-FFF2-40B4-BE49-F238E27FC236}">
                <a16:creationId xmlns:a16="http://schemas.microsoft.com/office/drawing/2014/main" id="{EAA7E2BF-4428-8544-95BE-56616B5C2F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27569" y="7834320"/>
            <a:ext cx="898481" cy="898481"/>
          </a:xfrm>
          <a:prstGeom prst="rect">
            <a:avLst/>
          </a:prstGeom>
        </p:spPr>
      </p:pic>
      <p:pic>
        <p:nvPicPr>
          <p:cNvPr id="70" name="図 69">
            <a:extLst>
              <a:ext uri="{FF2B5EF4-FFF2-40B4-BE49-F238E27FC236}">
                <a16:creationId xmlns:a16="http://schemas.microsoft.com/office/drawing/2014/main" id="{7E22248F-99C2-4143-92CD-2E31F0DF38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95465" y="3314827"/>
            <a:ext cx="869436" cy="869436"/>
          </a:xfrm>
          <a:prstGeom prst="rect">
            <a:avLst/>
          </a:prstGeom>
        </p:spPr>
      </p:pic>
      <p:sp>
        <p:nvSpPr>
          <p:cNvPr id="2" name="タイトル 1">
            <a:extLst>
              <a:ext uri="{FF2B5EF4-FFF2-40B4-BE49-F238E27FC236}">
                <a16:creationId xmlns:a16="http://schemas.microsoft.com/office/drawing/2014/main" id="{92FBF491-41C9-CE4D-9621-47D49F87B8EE}"/>
              </a:ext>
            </a:extLst>
          </p:cNvPr>
          <p:cNvSpPr>
            <a:spLocks noGrp="1"/>
          </p:cNvSpPr>
          <p:nvPr>
            <p:ph type="title"/>
          </p:nvPr>
        </p:nvSpPr>
        <p:spPr>
          <a:xfrm>
            <a:off x="471489" y="527488"/>
            <a:ext cx="4381544" cy="1915009"/>
          </a:xfrm>
        </p:spPr>
        <p:txBody>
          <a:bodyPr anchor="ctr">
            <a:normAutofit/>
          </a:bodyPr>
          <a:lstStyle/>
          <a:p>
            <a:r>
              <a:rPr lang="en-US" altLang="ja-JP" dirty="0"/>
              <a:t>5. </a:t>
            </a:r>
            <a:r>
              <a:rPr lang="ja-JP" altLang="en-US"/>
              <a:t>対象国からの入国者</a:t>
            </a:r>
            <a:br>
              <a:rPr lang="en-US" altLang="ja-JP" dirty="0"/>
            </a:br>
            <a:r>
              <a:rPr lang="ja-JP" altLang="en-US"/>
              <a:t>行政管理体制</a:t>
            </a:r>
            <a:endParaRPr kumimoji="1" lang="ja-JP" altLang="en-US"/>
          </a:p>
        </p:txBody>
      </p:sp>
      <p:sp>
        <p:nvSpPr>
          <p:cNvPr id="3" name="コンテンツ プレースホルダー 2">
            <a:extLst>
              <a:ext uri="{FF2B5EF4-FFF2-40B4-BE49-F238E27FC236}">
                <a16:creationId xmlns:a16="http://schemas.microsoft.com/office/drawing/2014/main" id="{00D52E90-8EC3-954C-AA84-55A26BA712AD}"/>
              </a:ext>
            </a:extLst>
          </p:cNvPr>
          <p:cNvSpPr>
            <a:spLocks noGrp="1"/>
          </p:cNvSpPr>
          <p:nvPr>
            <p:ph sz="half" idx="1"/>
          </p:nvPr>
        </p:nvSpPr>
        <p:spPr>
          <a:xfrm>
            <a:off x="471488" y="2069438"/>
            <a:ext cx="2914650" cy="7732930"/>
          </a:xfrm>
        </p:spPr>
        <p:txBody>
          <a:bodyPr>
            <a:noAutofit/>
          </a:bodyPr>
          <a:lstStyle/>
          <a:p>
            <a:pPr marL="0" indent="0">
              <a:buNone/>
            </a:pPr>
            <a:r>
              <a:rPr lang="en-US" altLang="ja-JP" sz="1200" dirty="0">
                <a:latin typeface="+mn-ea"/>
              </a:rPr>
              <a:t>14</a:t>
            </a:r>
            <a:r>
              <a:rPr lang="ja-JP" altLang="en-US" sz="1200">
                <a:latin typeface="+mn-ea"/>
              </a:rPr>
              <a:t>日自主待機該当者は、入国審査後、厚生労働省検疫室に属する検疫所で検疫を受ける。</a:t>
            </a:r>
            <a:endParaRPr lang="en-US" altLang="ja-JP" sz="1200" dirty="0">
              <a:latin typeface="+mn-ea"/>
            </a:endParaRPr>
          </a:p>
          <a:p>
            <a:pPr marL="0" indent="0">
              <a:buNone/>
            </a:pPr>
            <a:endParaRPr kumimoji="1" lang="en-US" altLang="ja-JP" sz="1200" dirty="0">
              <a:latin typeface="+mn-ea"/>
            </a:endParaRPr>
          </a:p>
          <a:p>
            <a:pPr marL="0" indent="0">
              <a:buNone/>
            </a:pPr>
            <a:r>
              <a:rPr kumimoji="1" lang="ja-JP" altLang="en-US" sz="1200">
                <a:latin typeface="+mn-ea"/>
              </a:rPr>
              <a:t>検疫強化対象地域からの入国者の場合、</a:t>
            </a:r>
            <a:r>
              <a:rPr lang="ja-JP" altLang="en-US" sz="1200">
                <a:latin typeface="+mn-ea"/>
              </a:rPr>
              <a:t>検疫票を自ら記入する。</a:t>
            </a:r>
            <a:endParaRPr lang="en-US" altLang="ja-JP" sz="1200" dirty="0">
              <a:latin typeface="+mn-ea"/>
            </a:endParaRPr>
          </a:p>
          <a:p>
            <a:pPr marL="0" indent="0">
              <a:buNone/>
            </a:pPr>
            <a:r>
              <a:rPr lang="ja-JP" altLang="en-US" sz="1200">
                <a:latin typeface="+mn-ea"/>
              </a:rPr>
              <a:t>検疫票には国内の連絡先に加え、</a:t>
            </a:r>
            <a:r>
              <a:rPr lang="en-US" altLang="ja-JP" sz="1200" dirty="0">
                <a:latin typeface="+mn-ea"/>
              </a:rPr>
              <a:t>14</a:t>
            </a:r>
            <a:r>
              <a:rPr lang="ja-JP" altLang="en-US" sz="1200">
                <a:latin typeface="+mn-ea"/>
              </a:rPr>
              <a:t>日待機場所について記載する義務があり、滞在場所が決定するまで空港を出ることが禁止されている。</a:t>
            </a:r>
            <a:endParaRPr lang="en-US" altLang="ja-JP" sz="1200" dirty="0">
              <a:latin typeface="+mn-ea"/>
            </a:endParaRPr>
          </a:p>
          <a:p>
            <a:pPr marL="0" indent="0">
              <a:buNone/>
            </a:pPr>
            <a:endParaRPr lang="en-US" altLang="ja-JP" sz="1200" dirty="0">
              <a:latin typeface="+mn-ea"/>
            </a:endParaRPr>
          </a:p>
          <a:p>
            <a:pPr marL="0" indent="0">
              <a:buNone/>
            </a:pPr>
            <a:r>
              <a:rPr lang="ja-JP" altLang="en-US" sz="1200">
                <a:latin typeface="+mn-ea"/>
              </a:rPr>
              <a:t>検疫では、検疫票の提出と体調や体温についての質問を面談で受ける</a:t>
            </a:r>
            <a:r>
              <a:rPr kumimoji="1" lang="ja-JP" altLang="en-US" sz="1200">
                <a:latin typeface="+mn-ea"/>
              </a:rPr>
              <a:t>。また、自主滞在先について確認を受ける。</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発熱や体調不良の申し出があった際は、別室で医師の問診を受けたのち必要がある場合は、</a:t>
            </a:r>
            <a:r>
              <a:rPr lang="en-US" altLang="ja-JP" sz="1200" dirty="0">
                <a:latin typeface="+mn-ea"/>
              </a:rPr>
              <a:t>PCR</a:t>
            </a:r>
            <a:r>
              <a:rPr lang="ja-JP" altLang="en-US" sz="1200">
                <a:latin typeface="+mn-ea"/>
              </a:rPr>
              <a:t>検査を受け、結果がでるまでの間は空港からでることは禁止されている。</a:t>
            </a:r>
            <a:endParaRPr lang="en-US" altLang="ja-JP" sz="1200" dirty="0">
              <a:latin typeface="+mn-ea"/>
            </a:endParaRPr>
          </a:p>
          <a:p>
            <a:pPr marL="0" indent="0">
              <a:buNone/>
            </a:pPr>
            <a:endParaRPr kumimoji="1" lang="en-US" altLang="ja-JP" sz="1200" dirty="0">
              <a:latin typeface="+mn-ea"/>
            </a:endParaRPr>
          </a:p>
          <a:p>
            <a:pPr marL="0" indent="0">
              <a:buNone/>
            </a:pPr>
            <a:r>
              <a:rPr kumimoji="1" lang="ja-JP" altLang="en-US" sz="1200">
                <a:latin typeface="+mn-ea"/>
              </a:rPr>
              <a:t>検疫に問題がない入国者は、</a:t>
            </a:r>
            <a:r>
              <a:rPr kumimoji="1" lang="en-US" altLang="ja-JP" sz="1200" dirty="0">
                <a:latin typeface="+mn-ea"/>
              </a:rPr>
              <a:t>14</a:t>
            </a:r>
            <a:r>
              <a:rPr kumimoji="1" lang="ja-JP" altLang="en-US" sz="1200">
                <a:latin typeface="+mn-ea"/>
              </a:rPr>
              <a:t>日自主待機所へ自ら用意する交通機関を使い移動を行う。</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待機期間中は、毎日申請した居住場所の行政（市町村医療福祉課感染症対策担当者）より毎日体調と検温した体温の聞き取りの電話を受ける。</a:t>
            </a:r>
            <a:endParaRPr kumimoji="1" lang="en-US" altLang="ja-JP" sz="1200" dirty="0">
              <a:latin typeface="+mn-ea"/>
            </a:endParaRPr>
          </a:p>
          <a:p>
            <a:pPr marL="0" indent="0">
              <a:buNone/>
            </a:pPr>
            <a:endParaRPr lang="en-US" altLang="ja-JP" sz="1200" dirty="0">
              <a:latin typeface="+mn-ea"/>
            </a:endParaRPr>
          </a:p>
          <a:p>
            <a:pPr marL="0" indent="0">
              <a:buNone/>
            </a:pPr>
            <a:r>
              <a:rPr kumimoji="1" lang="en-US" altLang="ja-JP" sz="1200" dirty="0">
                <a:latin typeface="+mn-ea"/>
              </a:rPr>
              <a:t>14</a:t>
            </a:r>
            <a:r>
              <a:rPr kumimoji="1" lang="ja-JP" altLang="en-US" sz="1200">
                <a:latin typeface="+mn-ea"/>
              </a:rPr>
              <a:t>日待機経過後、体調に問題がない場合は、行政との連絡の後、自主待機を終え、目的地へ移動する。</a:t>
            </a:r>
            <a:endParaRPr kumimoji="1" lang="en-US" altLang="ja-JP" sz="1200" dirty="0">
              <a:latin typeface="+mn-ea"/>
            </a:endParaRPr>
          </a:p>
          <a:p>
            <a:pPr marL="0" indent="0">
              <a:buNone/>
            </a:pPr>
            <a:endParaRPr lang="en-US" altLang="ja-JP" sz="1200" dirty="0">
              <a:latin typeface="+mn-ea"/>
            </a:endParaRPr>
          </a:p>
          <a:p>
            <a:pPr marL="0" indent="0">
              <a:buNone/>
            </a:pPr>
            <a:r>
              <a:rPr kumimoji="1" lang="ja-JP" altLang="en-US" sz="1200">
                <a:latin typeface="+mn-ea"/>
              </a:rPr>
              <a:t>待機中に発病の可能性のある体調不良状態になった場合は、行政側で案内された感染症指定医療機関へ自ら連絡する。滞在場所から医療期間への移動は救急車が利用されると思われる。</a:t>
            </a:r>
            <a:endParaRPr kumimoji="1" lang="en-US" altLang="ja-JP" sz="1200" dirty="0">
              <a:latin typeface="+mn-ea"/>
            </a:endParaRPr>
          </a:p>
        </p:txBody>
      </p:sp>
      <p:pic>
        <p:nvPicPr>
          <p:cNvPr id="5" name="図 4">
            <a:extLst>
              <a:ext uri="{FF2B5EF4-FFF2-40B4-BE49-F238E27FC236}">
                <a16:creationId xmlns:a16="http://schemas.microsoft.com/office/drawing/2014/main" id="{399A3C55-0E8B-F94E-8A6C-42A27C2432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26303" y="2863385"/>
            <a:ext cx="759401" cy="759401"/>
          </a:xfrm>
          <a:prstGeom prst="rect">
            <a:avLst/>
          </a:prstGeom>
          <a:noFill/>
        </p:spPr>
      </p:pic>
      <p:sp>
        <p:nvSpPr>
          <p:cNvPr id="6" name="テキスト ボックス 5">
            <a:extLst>
              <a:ext uri="{FF2B5EF4-FFF2-40B4-BE49-F238E27FC236}">
                <a16:creationId xmlns:a16="http://schemas.microsoft.com/office/drawing/2014/main" id="{39E22050-CE78-1A43-81DA-4A40651B4279}"/>
              </a:ext>
            </a:extLst>
          </p:cNvPr>
          <p:cNvSpPr txBox="1"/>
          <p:nvPr/>
        </p:nvSpPr>
        <p:spPr>
          <a:xfrm>
            <a:off x="3388168" y="3592229"/>
            <a:ext cx="835670" cy="276999"/>
          </a:xfrm>
          <a:prstGeom prst="rect">
            <a:avLst/>
          </a:prstGeom>
          <a:noFill/>
        </p:spPr>
        <p:txBody>
          <a:bodyPr wrap="square" rtlCol="0">
            <a:spAutoFit/>
          </a:bodyPr>
          <a:lstStyle/>
          <a:p>
            <a:pPr algn="ctr"/>
            <a:r>
              <a:rPr kumimoji="1" lang="ja-JP" altLang="en-US" sz="1200"/>
              <a:t>到着</a:t>
            </a:r>
          </a:p>
        </p:txBody>
      </p:sp>
      <p:pic>
        <p:nvPicPr>
          <p:cNvPr id="7" name="図 6">
            <a:extLst>
              <a:ext uri="{FF2B5EF4-FFF2-40B4-BE49-F238E27FC236}">
                <a16:creationId xmlns:a16="http://schemas.microsoft.com/office/drawing/2014/main" id="{11BD294D-9CB9-AA49-9870-A559160C69B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88168" y="4052066"/>
            <a:ext cx="835670" cy="835670"/>
          </a:xfrm>
          <a:prstGeom prst="rect">
            <a:avLst/>
          </a:prstGeom>
        </p:spPr>
      </p:pic>
      <p:sp>
        <p:nvSpPr>
          <p:cNvPr id="8" name="テキスト ボックス 7">
            <a:extLst>
              <a:ext uri="{FF2B5EF4-FFF2-40B4-BE49-F238E27FC236}">
                <a16:creationId xmlns:a16="http://schemas.microsoft.com/office/drawing/2014/main" id="{06BD1620-6011-F645-80AE-1677B06FAC66}"/>
              </a:ext>
            </a:extLst>
          </p:cNvPr>
          <p:cNvSpPr txBox="1"/>
          <p:nvPr/>
        </p:nvSpPr>
        <p:spPr>
          <a:xfrm>
            <a:off x="3388168" y="4755827"/>
            <a:ext cx="835670" cy="276999"/>
          </a:xfrm>
          <a:prstGeom prst="rect">
            <a:avLst/>
          </a:prstGeom>
          <a:noFill/>
        </p:spPr>
        <p:txBody>
          <a:bodyPr wrap="square" rtlCol="0">
            <a:spAutoFit/>
          </a:bodyPr>
          <a:lstStyle/>
          <a:p>
            <a:pPr algn="ctr"/>
            <a:r>
              <a:rPr kumimoji="1" lang="ja-JP" altLang="en-US" sz="1200"/>
              <a:t>空港検疫</a:t>
            </a:r>
          </a:p>
        </p:txBody>
      </p:sp>
      <p:pic>
        <p:nvPicPr>
          <p:cNvPr id="11" name="図 10">
            <a:extLst>
              <a:ext uri="{FF2B5EF4-FFF2-40B4-BE49-F238E27FC236}">
                <a16:creationId xmlns:a16="http://schemas.microsoft.com/office/drawing/2014/main" id="{8674E458-0D41-5B4E-A8DD-3F55E5391CA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34911" y="6941470"/>
            <a:ext cx="742184" cy="742184"/>
          </a:xfrm>
          <a:prstGeom prst="rect">
            <a:avLst/>
          </a:prstGeom>
        </p:spPr>
      </p:pic>
      <p:sp>
        <p:nvSpPr>
          <p:cNvPr id="12" name="テキスト ボックス 11">
            <a:extLst>
              <a:ext uri="{FF2B5EF4-FFF2-40B4-BE49-F238E27FC236}">
                <a16:creationId xmlns:a16="http://schemas.microsoft.com/office/drawing/2014/main" id="{704EB0EC-C479-D544-B435-15FAA59D6FD1}"/>
              </a:ext>
            </a:extLst>
          </p:cNvPr>
          <p:cNvSpPr txBox="1"/>
          <p:nvPr/>
        </p:nvSpPr>
        <p:spPr>
          <a:xfrm>
            <a:off x="3313632" y="7746298"/>
            <a:ext cx="885324" cy="276999"/>
          </a:xfrm>
          <a:prstGeom prst="rect">
            <a:avLst/>
          </a:prstGeom>
          <a:noFill/>
        </p:spPr>
        <p:txBody>
          <a:bodyPr wrap="square" rtlCol="0">
            <a:spAutoFit/>
          </a:bodyPr>
          <a:lstStyle/>
          <a:p>
            <a:pPr algn="ctr"/>
            <a:r>
              <a:rPr kumimoji="1" lang="ja-JP" altLang="en-US" sz="1200"/>
              <a:t>宿泊施設</a:t>
            </a:r>
          </a:p>
        </p:txBody>
      </p:sp>
      <p:sp>
        <p:nvSpPr>
          <p:cNvPr id="13" name="テキスト ボックス 12">
            <a:extLst>
              <a:ext uri="{FF2B5EF4-FFF2-40B4-BE49-F238E27FC236}">
                <a16:creationId xmlns:a16="http://schemas.microsoft.com/office/drawing/2014/main" id="{EED46549-AB10-874F-8D7F-95B852D12917}"/>
              </a:ext>
            </a:extLst>
          </p:cNvPr>
          <p:cNvSpPr txBox="1"/>
          <p:nvPr/>
        </p:nvSpPr>
        <p:spPr>
          <a:xfrm>
            <a:off x="5072343" y="3344220"/>
            <a:ext cx="945371" cy="461665"/>
          </a:xfrm>
          <a:prstGeom prst="rect">
            <a:avLst/>
          </a:prstGeom>
          <a:noFill/>
        </p:spPr>
        <p:txBody>
          <a:bodyPr wrap="square" rtlCol="0">
            <a:spAutoFit/>
          </a:bodyPr>
          <a:lstStyle/>
          <a:p>
            <a:r>
              <a:rPr kumimoji="1" lang="ja-JP" altLang="en-US" sz="1200"/>
              <a:t>厚生労働省</a:t>
            </a:r>
            <a:endParaRPr kumimoji="1" lang="en-US" altLang="ja-JP" sz="1200" dirty="0"/>
          </a:p>
          <a:p>
            <a:r>
              <a:rPr kumimoji="1" lang="ja-JP" altLang="en-US" sz="1200"/>
              <a:t>空港検疫所</a:t>
            </a:r>
          </a:p>
        </p:txBody>
      </p:sp>
      <p:sp>
        <p:nvSpPr>
          <p:cNvPr id="14" name="テキスト ボックス 13">
            <a:extLst>
              <a:ext uri="{FF2B5EF4-FFF2-40B4-BE49-F238E27FC236}">
                <a16:creationId xmlns:a16="http://schemas.microsoft.com/office/drawing/2014/main" id="{926A3F77-D0E0-A14C-B8CB-7A00CE5AB221}"/>
              </a:ext>
            </a:extLst>
          </p:cNvPr>
          <p:cNvSpPr txBox="1"/>
          <p:nvPr/>
        </p:nvSpPr>
        <p:spPr>
          <a:xfrm>
            <a:off x="5742032" y="1515144"/>
            <a:ext cx="1055657" cy="276999"/>
          </a:xfrm>
          <a:prstGeom prst="rect">
            <a:avLst/>
          </a:prstGeom>
          <a:noFill/>
          <a:ln>
            <a:noFill/>
          </a:ln>
        </p:spPr>
        <p:txBody>
          <a:bodyPr wrap="square" rtlCol="0">
            <a:spAutoFit/>
          </a:bodyPr>
          <a:lstStyle/>
          <a:p>
            <a:r>
              <a:rPr kumimoji="1" lang="ja-JP" altLang="en-US" sz="1200"/>
              <a:t>厚生労働省</a:t>
            </a:r>
            <a:endParaRPr kumimoji="1" lang="en-US" altLang="ja-JP" sz="1200" dirty="0"/>
          </a:p>
        </p:txBody>
      </p:sp>
      <p:sp>
        <p:nvSpPr>
          <p:cNvPr id="16" name="テキスト ボックス 15">
            <a:extLst>
              <a:ext uri="{FF2B5EF4-FFF2-40B4-BE49-F238E27FC236}">
                <a16:creationId xmlns:a16="http://schemas.microsoft.com/office/drawing/2014/main" id="{673043B5-FF3C-124E-8CAC-A7799FEEA26C}"/>
              </a:ext>
            </a:extLst>
          </p:cNvPr>
          <p:cNvSpPr txBox="1"/>
          <p:nvPr/>
        </p:nvSpPr>
        <p:spPr>
          <a:xfrm>
            <a:off x="5005432" y="2692375"/>
            <a:ext cx="1055656" cy="461665"/>
          </a:xfrm>
          <a:prstGeom prst="rect">
            <a:avLst/>
          </a:prstGeom>
          <a:noFill/>
        </p:spPr>
        <p:txBody>
          <a:bodyPr wrap="square" rtlCol="0">
            <a:spAutoFit/>
          </a:bodyPr>
          <a:lstStyle/>
          <a:p>
            <a:r>
              <a:rPr kumimoji="1" lang="ja-JP" altLang="en-US" sz="1200"/>
              <a:t>厚生労働省</a:t>
            </a:r>
            <a:endParaRPr kumimoji="1" lang="en-US" altLang="ja-JP" sz="1200" dirty="0"/>
          </a:p>
          <a:p>
            <a:r>
              <a:rPr lang="ja-JP" altLang="en-US" sz="1200"/>
              <a:t>検疫室</a:t>
            </a:r>
            <a:endParaRPr kumimoji="1" lang="en-US" altLang="ja-JP" sz="1200" dirty="0"/>
          </a:p>
        </p:txBody>
      </p:sp>
      <p:sp>
        <p:nvSpPr>
          <p:cNvPr id="47" name="テキスト ボックス 46">
            <a:extLst>
              <a:ext uri="{FF2B5EF4-FFF2-40B4-BE49-F238E27FC236}">
                <a16:creationId xmlns:a16="http://schemas.microsoft.com/office/drawing/2014/main" id="{7FD3984A-FCF8-8348-AB8A-71BEA1504CF4}"/>
              </a:ext>
            </a:extLst>
          </p:cNvPr>
          <p:cNvSpPr txBox="1"/>
          <p:nvPr/>
        </p:nvSpPr>
        <p:spPr>
          <a:xfrm>
            <a:off x="4565406" y="4966794"/>
            <a:ext cx="1395354" cy="276999"/>
          </a:xfrm>
          <a:prstGeom prst="rect">
            <a:avLst/>
          </a:prstGeom>
          <a:noFill/>
          <a:ln>
            <a:noFill/>
          </a:ln>
        </p:spPr>
        <p:txBody>
          <a:bodyPr wrap="square" rtlCol="0">
            <a:spAutoFit/>
          </a:bodyPr>
          <a:lstStyle/>
          <a:p>
            <a:pPr algn="ctr"/>
            <a:r>
              <a:rPr kumimoji="1" lang="ja-JP" altLang="en-US" sz="1200"/>
              <a:t>市町村行政機関</a:t>
            </a:r>
            <a:endParaRPr kumimoji="1" lang="en-US" altLang="ja-JP" sz="1200" dirty="0"/>
          </a:p>
        </p:txBody>
      </p:sp>
      <p:sp>
        <p:nvSpPr>
          <p:cNvPr id="60" name="下矢印 59">
            <a:extLst>
              <a:ext uri="{FF2B5EF4-FFF2-40B4-BE49-F238E27FC236}">
                <a16:creationId xmlns:a16="http://schemas.microsoft.com/office/drawing/2014/main" id="{9D0ED152-2DD9-904C-8228-7AB01CD62F27}"/>
              </a:ext>
            </a:extLst>
          </p:cNvPr>
          <p:cNvSpPr/>
          <p:nvPr/>
        </p:nvSpPr>
        <p:spPr>
          <a:xfrm>
            <a:off x="3622998" y="388192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下矢印 61">
            <a:extLst>
              <a:ext uri="{FF2B5EF4-FFF2-40B4-BE49-F238E27FC236}">
                <a16:creationId xmlns:a16="http://schemas.microsoft.com/office/drawing/2014/main" id="{6637ABA7-5A6C-1649-B396-8DB2DCBA2BDD}"/>
              </a:ext>
            </a:extLst>
          </p:cNvPr>
          <p:cNvSpPr/>
          <p:nvPr/>
        </p:nvSpPr>
        <p:spPr>
          <a:xfrm>
            <a:off x="3622998" y="6637386"/>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4" name="カギ線コネクタ 83">
            <a:extLst>
              <a:ext uri="{FF2B5EF4-FFF2-40B4-BE49-F238E27FC236}">
                <a16:creationId xmlns:a16="http://schemas.microsoft.com/office/drawing/2014/main" id="{2C38087E-1D93-884E-A954-50E34B773192}"/>
              </a:ext>
            </a:extLst>
          </p:cNvPr>
          <p:cNvCxnSpPr>
            <a:cxnSpLocks/>
            <a:stCxn id="14" idx="2"/>
            <a:endCxn id="16" idx="0"/>
          </p:cNvCxnSpPr>
          <p:nvPr/>
        </p:nvCxnSpPr>
        <p:spPr>
          <a:xfrm rot="5400000">
            <a:off x="5451445" y="1873959"/>
            <a:ext cx="900232" cy="73660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C2ABCD0-7B18-4640-B97F-D1DB15BF9F32}"/>
              </a:ext>
            </a:extLst>
          </p:cNvPr>
          <p:cNvSpPr txBox="1"/>
          <p:nvPr/>
        </p:nvSpPr>
        <p:spPr>
          <a:xfrm>
            <a:off x="4621735" y="5158488"/>
            <a:ext cx="1269541" cy="461665"/>
          </a:xfrm>
          <a:prstGeom prst="rect">
            <a:avLst/>
          </a:prstGeom>
          <a:noFill/>
          <a:ln>
            <a:noFill/>
          </a:ln>
        </p:spPr>
        <p:txBody>
          <a:bodyPr wrap="square" rtlCol="0">
            <a:spAutoFit/>
          </a:bodyPr>
          <a:lstStyle/>
          <a:p>
            <a:pPr algn="ctr"/>
            <a:r>
              <a:rPr kumimoji="1" lang="ja-JP" altLang="en-US" sz="1200"/>
              <a:t>医療福祉課</a:t>
            </a:r>
            <a:endParaRPr kumimoji="1" lang="en-US" altLang="ja-JP" sz="1200" dirty="0"/>
          </a:p>
          <a:p>
            <a:pPr algn="ctr"/>
            <a:r>
              <a:rPr kumimoji="1" lang="ja-JP" altLang="en-US" sz="1200"/>
              <a:t>感染症対策担当</a:t>
            </a:r>
            <a:endParaRPr kumimoji="1" lang="en-US" altLang="ja-JP" sz="1200" dirty="0"/>
          </a:p>
        </p:txBody>
      </p:sp>
      <p:pic>
        <p:nvPicPr>
          <p:cNvPr id="25" name="図 24">
            <a:extLst>
              <a:ext uri="{FF2B5EF4-FFF2-40B4-BE49-F238E27FC236}">
                <a16:creationId xmlns:a16="http://schemas.microsoft.com/office/drawing/2014/main" id="{C203F1A8-7022-6C43-B5C8-1477E38B54ED}"/>
              </a:ext>
            </a:extLst>
          </p:cNvPr>
          <p:cNvPicPr>
            <a:picLocks noChangeAspect="1"/>
          </p:cNvPicPr>
          <p:nvPr/>
        </p:nvPicPr>
        <p:blipFill>
          <a:blip r:embed="rId8"/>
          <a:stretch>
            <a:fillRect/>
          </a:stretch>
        </p:blipFill>
        <p:spPr>
          <a:xfrm>
            <a:off x="3412303" y="5383692"/>
            <a:ext cx="787400" cy="787400"/>
          </a:xfrm>
          <a:prstGeom prst="rect">
            <a:avLst/>
          </a:prstGeom>
        </p:spPr>
      </p:pic>
      <p:sp>
        <p:nvSpPr>
          <p:cNvPr id="41" name="下矢印 40">
            <a:extLst>
              <a:ext uri="{FF2B5EF4-FFF2-40B4-BE49-F238E27FC236}">
                <a16:creationId xmlns:a16="http://schemas.microsoft.com/office/drawing/2014/main" id="{E3848101-3615-5445-BBA3-06B1902F69B2}"/>
              </a:ext>
            </a:extLst>
          </p:cNvPr>
          <p:cNvSpPr/>
          <p:nvPr/>
        </p:nvSpPr>
        <p:spPr>
          <a:xfrm>
            <a:off x="3622998" y="5170745"/>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8AFE640B-4D1A-1646-902B-E398C8DED6FA}"/>
              </a:ext>
            </a:extLst>
          </p:cNvPr>
          <p:cNvSpPr txBox="1"/>
          <p:nvPr/>
        </p:nvSpPr>
        <p:spPr>
          <a:xfrm>
            <a:off x="3278175" y="6039238"/>
            <a:ext cx="1055656" cy="461665"/>
          </a:xfrm>
          <a:prstGeom prst="rect">
            <a:avLst/>
          </a:prstGeom>
          <a:noFill/>
          <a:ln>
            <a:noFill/>
          </a:ln>
        </p:spPr>
        <p:txBody>
          <a:bodyPr wrap="square" rtlCol="0">
            <a:spAutoFit/>
          </a:bodyPr>
          <a:lstStyle/>
          <a:p>
            <a:pPr algn="ctr"/>
            <a:r>
              <a:rPr lang="ja-JP" altLang="en-US" sz="1200"/>
              <a:t>公共交通</a:t>
            </a:r>
            <a:endParaRPr lang="en-US" altLang="ja-JP" sz="1200" dirty="0"/>
          </a:p>
          <a:p>
            <a:pPr algn="ctr"/>
            <a:r>
              <a:rPr lang="ja-JP" altLang="en-US" sz="1200"/>
              <a:t>機関以外</a:t>
            </a:r>
            <a:endParaRPr kumimoji="1" lang="en-US" altLang="ja-JP" sz="1200" dirty="0"/>
          </a:p>
        </p:txBody>
      </p:sp>
      <p:cxnSp>
        <p:nvCxnSpPr>
          <p:cNvPr id="30" name="直線矢印コネクタ 29">
            <a:extLst>
              <a:ext uri="{FF2B5EF4-FFF2-40B4-BE49-F238E27FC236}">
                <a16:creationId xmlns:a16="http://schemas.microsoft.com/office/drawing/2014/main" id="{67233E05-BDEF-7B4F-AA9A-D8362322E3A5}"/>
              </a:ext>
            </a:extLst>
          </p:cNvPr>
          <p:cNvCxnSpPr>
            <a:cxnSpLocks/>
          </p:cNvCxnSpPr>
          <p:nvPr/>
        </p:nvCxnSpPr>
        <p:spPr>
          <a:xfrm>
            <a:off x="4891754" y="5637485"/>
            <a:ext cx="0" cy="206381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B4D93D28-4254-2B49-9B79-56B8BF029F9A}"/>
              </a:ext>
            </a:extLst>
          </p:cNvPr>
          <p:cNvSpPr txBox="1"/>
          <p:nvPr/>
        </p:nvSpPr>
        <p:spPr>
          <a:xfrm>
            <a:off x="5858684" y="3639150"/>
            <a:ext cx="1055656" cy="461665"/>
          </a:xfrm>
          <a:prstGeom prst="rect">
            <a:avLst/>
          </a:prstGeom>
          <a:noFill/>
          <a:ln>
            <a:noFill/>
          </a:ln>
        </p:spPr>
        <p:txBody>
          <a:bodyPr wrap="square" rtlCol="0">
            <a:spAutoFit/>
          </a:bodyPr>
          <a:lstStyle/>
          <a:p>
            <a:pPr algn="ctr"/>
            <a:r>
              <a:rPr kumimoji="1" lang="ja-JP" altLang="en-US" sz="1200"/>
              <a:t>都道府県</a:t>
            </a:r>
            <a:endParaRPr kumimoji="1" lang="en-US" altLang="ja-JP" sz="1200" dirty="0"/>
          </a:p>
          <a:p>
            <a:pPr algn="ctr"/>
            <a:r>
              <a:rPr kumimoji="1" lang="ja-JP" altLang="en-US" sz="1200"/>
              <a:t>対策本部</a:t>
            </a:r>
            <a:endParaRPr kumimoji="1" lang="en-US" altLang="ja-JP" sz="1200" dirty="0"/>
          </a:p>
        </p:txBody>
      </p:sp>
      <p:cxnSp>
        <p:nvCxnSpPr>
          <p:cNvPr id="54" name="直線矢印コネクタ 53">
            <a:extLst>
              <a:ext uri="{FF2B5EF4-FFF2-40B4-BE49-F238E27FC236}">
                <a16:creationId xmlns:a16="http://schemas.microsoft.com/office/drawing/2014/main" id="{B47465BC-C0FA-3546-BE7F-D632ED9AE9F6}"/>
              </a:ext>
            </a:extLst>
          </p:cNvPr>
          <p:cNvCxnSpPr>
            <a:cxnSpLocks/>
            <a:endCxn id="53" idx="0"/>
          </p:cNvCxnSpPr>
          <p:nvPr/>
        </p:nvCxnSpPr>
        <p:spPr>
          <a:xfrm>
            <a:off x="6386512" y="1792143"/>
            <a:ext cx="0" cy="18470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7" name="図 56">
            <a:extLst>
              <a:ext uri="{FF2B5EF4-FFF2-40B4-BE49-F238E27FC236}">
                <a16:creationId xmlns:a16="http://schemas.microsoft.com/office/drawing/2014/main" id="{86996E35-03B7-834E-B8A3-9F2AF081A42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19102" r="23054"/>
          <a:stretch/>
        </p:blipFill>
        <p:spPr>
          <a:xfrm>
            <a:off x="3380490" y="8818068"/>
            <a:ext cx="796605" cy="853989"/>
          </a:xfrm>
          <a:prstGeom prst="rect">
            <a:avLst/>
          </a:prstGeom>
        </p:spPr>
      </p:pic>
      <p:sp>
        <p:nvSpPr>
          <p:cNvPr id="58" name="テキスト ボックス 57">
            <a:extLst>
              <a:ext uri="{FF2B5EF4-FFF2-40B4-BE49-F238E27FC236}">
                <a16:creationId xmlns:a16="http://schemas.microsoft.com/office/drawing/2014/main" id="{E371B341-2AA3-2B48-8F7B-BA20355C9595}"/>
              </a:ext>
            </a:extLst>
          </p:cNvPr>
          <p:cNvSpPr txBox="1"/>
          <p:nvPr/>
        </p:nvSpPr>
        <p:spPr>
          <a:xfrm>
            <a:off x="4985360" y="9026790"/>
            <a:ext cx="1680968" cy="461665"/>
          </a:xfrm>
          <a:prstGeom prst="rect">
            <a:avLst/>
          </a:prstGeom>
          <a:noFill/>
          <a:ln>
            <a:noFill/>
          </a:ln>
        </p:spPr>
        <p:txBody>
          <a:bodyPr wrap="square" rtlCol="0">
            <a:spAutoFit/>
          </a:bodyPr>
          <a:lstStyle/>
          <a:p>
            <a:r>
              <a:rPr kumimoji="1" lang="ja-JP" altLang="en-US" sz="1200"/>
              <a:t>感染症</a:t>
            </a:r>
            <a:endParaRPr kumimoji="1" lang="en-US" altLang="ja-JP" sz="1200" dirty="0"/>
          </a:p>
          <a:p>
            <a:r>
              <a:rPr kumimoji="1" lang="ja-JP" altLang="en-US" sz="1200"/>
              <a:t>指定医療施設</a:t>
            </a:r>
            <a:endParaRPr kumimoji="1" lang="en-US" altLang="ja-JP" sz="1200" dirty="0"/>
          </a:p>
        </p:txBody>
      </p:sp>
      <p:cxnSp>
        <p:nvCxnSpPr>
          <p:cNvPr id="39" name="直線矢印コネクタ 38">
            <a:extLst>
              <a:ext uri="{FF2B5EF4-FFF2-40B4-BE49-F238E27FC236}">
                <a16:creationId xmlns:a16="http://schemas.microsoft.com/office/drawing/2014/main" id="{AB853C3B-F0C4-C24D-8D28-76F9CFF50185}"/>
              </a:ext>
            </a:extLst>
          </p:cNvPr>
          <p:cNvCxnSpPr>
            <a:cxnSpLocks/>
          </p:cNvCxnSpPr>
          <p:nvPr/>
        </p:nvCxnSpPr>
        <p:spPr>
          <a:xfrm>
            <a:off x="5692789" y="3728291"/>
            <a:ext cx="0" cy="12255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1F17F7A-4AA3-3B4C-928E-9147D88AFDFA}"/>
              </a:ext>
            </a:extLst>
          </p:cNvPr>
          <p:cNvSpPr txBox="1"/>
          <p:nvPr/>
        </p:nvSpPr>
        <p:spPr>
          <a:xfrm>
            <a:off x="4853033" y="4347686"/>
            <a:ext cx="1398696" cy="285741"/>
          </a:xfrm>
          <a:prstGeom prst="rect">
            <a:avLst/>
          </a:prstGeom>
          <a:solidFill>
            <a:schemeClr val="bg1"/>
          </a:solidFill>
          <a:ln>
            <a:solidFill>
              <a:schemeClr val="accent1"/>
            </a:solidFill>
          </a:ln>
        </p:spPr>
        <p:txBody>
          <a:bodyPr wrap="square" rtlCol="0">
            <a:spAutoFit/>
          </a:bodyPr>
          <a:lstStyle/>
          <a:p>
            <a:pPr algn="ctr"/>
            <a:r>
              <a:rPr kumimoji="1" lang="ja-JP" altLang="en-US" sz="1200"/>
              <a:t>滞在者情報</a:t>
            </a:r>
            <a:endParaRPr kumimoji="1" lang="en-US" altLang="ja-JP" sz="1200" dirty="0"/>
          </a:p>
        </p:txBody>
      </p:sp>
      <p:sp>
        <p:nvSpPr>
          <p:cNvPr id="42" name="テキスト ボックス 41">
            <a:extLst>
              <a:ext uri="{FF2B5EF4-FFF2-40B4-BE49-F238E27FC236}">
                <a16:creationId xmlns:a16="http://schemas.microsoft.com/office/drawing/2014/main" id="{D1697394-7C4D-9646-979F-DBBB728E6F76}"/>
              </a:ext>
            </a:extLst>
          </p:cNvPr>
          <p:cNvSpPr txBox="1"/>
          <p:nvPr/>
        </p:nvSpPr>
        <p:spPr>
          <a:xfrm>
            <a:off x="4370602" y="6047952"/>
            <a:ext cx="1055656" cy="461665"/>
          </a:xfrm>
          <a:prstGeom prst="rect">
            <a:avLst/>
          </a:prstGeom>
          <a:solidFill>
            <a:schemeClr val="bg1"/>
          </a:solidFill>
          <a:ln>
            <a:solidFill>
              <a:schemeClr val="accent1"/>
            </a:solidFill>
          </a:ln>
        </p:spPr>
        <p:txBody>
          <a:bodyPr wrap="square" rtlCol="0">
            <a:spAutoFit/>
          </a:bodyPr>
          <a:lstStyle/>
          <a:p>
            <a:pPr algn="ctr"/>
            <a:r>
              <a:rPr kumimoji="1" lang="ja-JP" altLang="en-US" sz="1200"/>
              <a:t>滞在中の</a:t>
            </a:r>
            <a:endParaRPr kumimoji="1" lang="en-US" altLang="ja-JP" sz="1200" dirty="0"/>
          </a:p>
          <a:p>
            <a:pPr algn="ctr"/>
            <a:r>
              <a:rPr kumimoji="1" lang="ja-JP" altLang="en-US" sz="1200"/>
              <a:t>聞き取り</a:t>
            </a:r>
            <a:endParaRPr kumimoji="1" lang="en-US" altLang="ja-JP" sz="1200" dirty="0"/>
          </a:p>
        </p:txBody>
      </p:sp>
      <p:cxnSp>
        <p:nvCxnSpPr>
          <p:cNvPr id="43" name="直線矢印コネクタ 42">
            <a:extLst>
              <a:ext uri="{FF2B5EF4-FFF2-40B4-BE49-F238E27FC236}">
                <a16:creationId xmlns:a16="http://schemas.microsoft.com/office/drawing/2014/main" id="{C3D8912A-500F-DA45-AFC3-9E8CE0D21491}"/>
              </a:ext>
            </a:extLst>
          </p:cNvPr>
          <p:cNvCxnSpPr>
            <a:cxnSpLocks/>
          </p:cNvCxnSpPr>
          <p:nvPr/>
        </p:nvCxnSpPr>
        <p:spPr>
          <a:xfrm>
            <a:off x="5960760" y="5620153"/>
            <a:ext cx="0" cy="32604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下矢印 49">
            <a:extLst>
              <a:ext uri="{FF2B5EF4-FFF2-40B4-BE49-F238E27FC236}">
                <a16:creationId xmlns:a16="http://schemas.microsoft.com/office/drawing/2014/main" id="{C95F2843-CFB3-EC4B-A62C-642089F30DB1}"/>
              </a:ext>
            </a:extLst>
          </p:cNvPr>
          <p:cNvSpPr/>
          <p:nvPr/>
        </p:nvSpPr>
        <p:spPr>
          <a:xfrm>
            <a:off x="3622998" y="8647534"/>
            <a:ext cx="366010" cy="23305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71E47C37-858A-8948-8692-246B11523EE1}"/>
              </a:ext>
            </a:extLst>
          </p:cNvPr>
          <p:cNvSpPr txBox="1"/>
          <p:nvPr/>
        </p:nvSpPr>
        <p:spPr>
          <a:xfrm>
            <a:off x="5319371" y="8066665"/>
            <a:ext cx="1269541" cy="276999"/>
          </a:xfrm>
          <a:prstGeom prst="rect">
            <a:avLst/>
          </a:prstGeom>
          <a:solidFill>
            <a:schemeClr val="bg1"/>
          </a:solidFill>
          <a:ln>
            <a:solidFill>
              <a:schemeClr val="accent1"/>
            </a:solidFill>
          </a:ln>
        </p:spPr>
        <p:txBody>
          <a:bodyPr wrap="square" rtlCol="0">
            <a:spAutoFit/>
          </a:bodyPr>
          <a:lstStyle/>
          <a:p>
            <a:pPr algn="ctr"/>
            <a:r>
              <a:rPr kumimoji="1" lang="ja-JP" altLang="en-US" sz="1200"/>
              <a:t>発症時対応</a:t>
            </a:r>
            <a:endParaRPr kumimoji="1" lang="en-US" altLang="ja-JP" sz="1200" dirty="0"/>
          </a:p>
        </p:txBody>
      </p:sp>
      <p:cxnSp>
        <p:nvCxnSpPr>
          <p:cNvPr id="63" name="カギ線コネクタ 62">
            <a:extLst>
              <a:ext uri="{FF2B5EF4-FFF2-40B4-BE49-F238E27FC236}">
                <a16:creationId xmlns:a16="http://schemas.microsoft.com/office/drawing/2014/main" id="{FB2EA038-0C14-8148-B571-CDB4A21EB089}"/>
              </a:ext>
            </a:extLst>
          </p:cNvPr>
          <p:cNvCxnSpPr>
            <a:cxnSpLocks/>
            <a:stCxn id="53" idx="2"/>
            <a:endCxn id="32" idx="3"/>
          </p:cNvCxnSpPr>
          <p:nvPr/>
        </p:nvCxnSpPr>
        <p:spPr>
          <a:xfrm rot="5400000">
            <a:off x="5494641" y="4497450"/>
            <a:ext cx="1288506" cy="4952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B951CC32-3FF3-4945-ADFD-1B574E9B2B49}"/>
              </a:ext>
            </a:extLst>
          </p:cNvPr>
          <p:cNvCxnSpPr>
            <a:cxnSpLocks/>
          </p:cNvCxnSpPr>
          <p:nvPr/>
        </p:nvCxnSpPr>
        <p:spPr>
          <a:xfrm>
            <a:off x="5692789" y="3118987"/>
            <a:ext cx="0" cy="2252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5" name="図 64">
            <a:extLst>
              <a:ext uri="{FF2B5EF4-FFF2-40B4-BE49-F238E27FC236}">
                <a16:creationId xmlns:a16="http://schemas.microsoft.com/office/drawing/2014/main" id="{7D5B8A5E-64DB-F845-95F4-81432C18223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199703" y="4200681"/>
            <a:ext cx="538757" cy="538757"/>
          </a:xfrm>
          <a:prstGeom prst="rect">
            <a:avLst/>
          </a:prstGeom>
        </p:spPr>
      </p:pic>
      <p:pic>
        <p:nvPicPr>
          <p:cNvPr id="76" name="図 75">
            <a:extLst>
              <a:ext uri="{FF2B5EF4-FFF2-40B4-BE49-F238E27FC236}">
                <a16:creationId xmlns:a16="http://schemas.microsoft.com/office/drawing/2014/main" id="{0F7DF71A-A031-2E43-9D89-539216CF219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271833" y="8880592"/>
            <a:ext cx="754062" cy="754062"/>
          </a:xfrm>
          <a:prstGeom prst="rect">
            <a:avLst/>
          </a:prstGeom>
        </p:spPr>
      </p:pic>
      <p:sp>
        <p:nvSpPr>
          <p:cNvPr id="4" name="スライド番号プレースホルダー 3">
            <a:extLst>
              <a:ext uri="{FF2B5EF4-FFF2-40B4-BE49-F238E27FC236}">
                <a16:creationId xmlns:a16="http://schemas.microsoft.com/office/drawing/2014/main" id="{5649BAE4-1921-C246-959E-0AD5975E2914}"/>
              </a:ext>
            </a:extLst>
          </p:cNvPr>
          <p:cNvSpPr>
            <a:spLocks noGrp="1"/>
          </p:cNvSpPr>
          <p:nvPr>
            <p:ph type="sldNum" sz="quarter" idx="12"/>
          </p:nvPr>
        </p:nvSpPr>
        <p:spPr/>
        <p:txBody>
          <a:bodyPr/>
          <a:lstStyle/>
          <a:p>
            <a:fld id="{D26F39CE-828E-974C-A2DD-8D56C23B278A}" type="slidenum">
              <a:rPr kumimoji="1" lang="ja-JP" altLang="en-US" smtClean="0"/>
              <a:t>9</a:t>
            </a:fld>
            <a:endParaRPr kumimoji="1" lang="ja-JP" altLang="en-US"/>
          </a:p>
        </p:txBody>
      </p:sp>
    </p:spTree>
    <p:extLst>
      <p:ext uri="{BB962C8B-B14F-4D97-AF65-F5344CB8AC3E}">
        <p14:creationId xmlns:p14="http://schemas.microsoft.com/office/powerpoint/2010/main" val="25451061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2" id="{A644D15F-FBBE-CB4B-93C1-53A85ECDB702}" vid="{9F51CEC0-2E07-5B4D-A867-1D19B1CEEA0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1985</TotalTime>
  <Words>5807</Words>
  <Application>Microsoft Macintosh PowerPoint</Application>
  <PresentationFormat>ユーザー設定</PresentationFormat>
  <Paragraphs>681</Paragraphs>
  <Slides>33</Slides>
  <Notes>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33</vt:i4>
      </vt:variant>
    </vt:vector>
  </HeadingPairs>
  <TitlesOfParts>
    <vt:vector size="40" baseType="lpstr">
      <vt:lpstr>MS PGothic</vt:lpstr>
      <vt:lpstr>MS Gothic</vt:lpstr>
      <vt:lpstr>メイリオ</vt:lpstr>
      <vt:lpstr>游ゴシック</vt:lpstr>
      <vt:lpstr>Arial</vt:lpstr>
      <vt:lpstr>Calibri</vt:lpstr>
      <vt:lpstr>Office テーマ</vt:lpstr>
      <vt:lpstr>PowerPoint プレゼンテーション</vt:lpstr>
      <vt:lpstr>0.履歴</vt:lpstr>
      <vt:lpstr>1. 本マニュアルの目的</vt:lpstr>
      <vt:lpstr>2. 目次</vt:lpstr>
      <vt:lpstr>3. 社会的課題に対する アリストンホテル の決意</vt:lpstr>
      <vt:lpstr>4. 入国者　検疫強化状況</vt:lpstr>
      <vt:lpstr> 4. 厚生労働省ガイドライン</vt:lpstr>
      <vt:lpstr>PowerPoint プレゼンテーション</vt:lpstr>
      <vt:lpstr>5. 対象国からの入国者 行政管理体制</vt:lpstr>
      <vt:lpstr>アリストンの受入れ概要</vt:lpstr>
      <vt:lpstr>6. 待機者アプリ</vt:lpstr>
      <vt:lpstr>7-1. 予約受け</vt:lpstr>
      <vt:lpstr>7-2. 到着</vt:lpstr>
      <vt:lpstr>7-3. 滞在者管理</vt:lpstr>
      <vt:lpstr>7-4. 配食</vt:lpstr>
      <vt:lpstr>7-5. 衛生管理</vt:lpstr>
      <vt:lpstr>事業所内のゾーニングと防護</vt:lpstr>
      <vt:lpstr>PowerPoint プレゼンテーション</vt:lpstr>
      <vt:lpstr>PowerPoint プレゼンテーション</vt:lpstr>
      <vt:lpstr>PowerPoint プレゼンテーション</vt:lpstr>
      <vt:lpstr>PowerPoint プレゼンテーション</vt:lpstr>
      <vt:lpstr>7-6. リネン・備品</vt:lpstr>
      <vt:lpstr>7-7.出立対応</vt:lpstr>
      <vt:lpstr>7-8. 客室清掃</vt:lpstr>
      <vt:lpstr>PowerPoint プレゼンテーション</vt:lpstr>
      <vt:lpstr>PowerPoint プレゼンテーション</vt:lpstr>
      <vt:lpstr>PowerPoint プレゼンテーション</vt:lpstr>
      <vt:lpstr>PowerPoint プレゼンテーション</vt:lpstr>
      <vt:lpstr>8.発病時対応</vt:lpstr>
      <vt:lpstr>PowerPoint プレゼンテーション</vt:lpstr>
      <vt:lpstr>PowerPoint プレゼンテーション</vt:lpstr>
      <vt:lpstr>9. 情報一覧</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高木 裕</dc:creator>
  <cp:lastModifiedBy>高木 裕</cp:lastModifiedBy>
  <cp:revision>22</cp:revision>
  <cp:lastPrinted>2020-04-02T05:20:11Z</cp:lastPrinted>
  <dcterms:created xsi:type="dcterms:W3CDTF">2020-03-30T04:51:18Z</dcterms:created>
  <dcterms:modified xsi:type="dcterms:W3CDTF">2020-04-03T01:15:15Z</dcterms:modified>
</cp:coreProperties>
</file>